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487" r:id="rId3"/>
    <p:sldId id="469" r:id="rId4"/>
    <p:sldId id="490" r:id="rId5"/>
    <p:sldId id="513" r:id="rId6"/>
    <p:sldId id="486" r:id="rId7"/>
    <p:sldId id="514" r:id="rId8"/>
    <p:sldId id="500" r:id="rId9"/>
    <p:sldId id="515" r:id="rId10"/>
    <p:sldId id="501" r:id="rId11"/>
    <p:sldId id="516" r:id="rId12"/>
    <p:sldId id="491" r:id="rId13"/>
    <p:sldId id="517" r:id="rId14"/>
    <p:sldId id="492" r:id="rId15"/>
    <p:sldId id="518" r:id="rId16"/>
    <p:sldId id="493" r:id="rId17"/>
    <p:sldId id="519" r:id="rId18"/>
    <p:sldId id="494" r:id="rId19"/>
    <p:sldId id="520" r:id="rId20"/>
    <p:sldId id="495" r:id="rId21"/>
    <p:sldId id="521" r:id="rId22"/>
    <p:sldId id="522" r:id="rId23"/>
    <p:sldId id="301" r:id="rId24"/>
  </p:sldIdLst>
  <p:sldSz cx="9144000" cy="5143500" type="screen16x9"/>
  <p:notesSz cx="6797675" cy="992822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436" userDrawn="1">
          <p15:clr>
            <a:srgbClr val="A4A3A4"/>
          </p15:clr>
        </p15:guide>
        <p15:guide id="4" orient="horz" pos="1620">
          <p15:clr>
            <a:srgbClr val="A4A3A4"/>
          </p15:clr>
        </p15:guide>
        <p15:guide id="5" pos="1655">
          <p15:clr>
            <a:srgbClr val="A4A3A4"/>
          </p15:clr>
        </p15:guide>
        <p15:guide id="7" pos="2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FEEED"/>
    <a:srgbClr val="C00000"/>
    <a:srgbClr val="C30E0E"/>
    <a:srgbClr val="414240"/>
    <a:srgbClr val="F7F7F7"/>
    <a:srgbClr val="9B59B6"/>
    <a:srgbClr val="FF0000"/>
    <a:srgbClr val="F2DCDB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4" autoAdjust="0"/>
    <p:restoredTop sz="88917" autoAdjust="0"/>
  </p:normalViewPr>
  <p:slideViewPr>
    <p:cSldViewPr>
      <p:cViewPr varScale="1">
        <p:scale>
          <a:sx n="131" d="100"/>
          <a:sy n="131" d="100"/>
        </p:scale>
        <p:origin x="1338" y="96"/>
      </p:cViewPr>
      <p:guideLst>
        <p:guide orient="horz"/>
        <p:guide pos="2880"/>
        <p:guide orient="horz" pos="2436"/>
        <p:guide orient="horz" pos="1620"/>
        <p:guide pos="1655"/>
        <p:guide pos="2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AC8E6-2715-4F2F-94C0-C52B361CBDE2}" type="datetimeFigureOut">
              <a:rPr lang="zh-TW" altLang="en-US" smtClean="0"/>
              <a:pPr/>
              <a:t>2024/2/6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702FB-594D-4948-A339-54872D8C182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702FB-594D-4948-A339-54872D8C182C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702FB-594D-4948-A339-54872D8C182C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710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2024/2/6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2024/2/6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2024/2/6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6988\Downloads\pexels-fauxels-3184460.jpg"/>
          <p:cNvPicPr>
            <a:picLocks noChangeAspect="1" noChangeArrowheads="1"/>
          </p:cNvPicPr>
          <p:nvPr userDrawn="1"/>
        </p:nvPicPr>
        <p:blipFill>
          <a:blip r:embed="rId2" cstate="print"/>
          <a:srcRect l="80853"/>
          <a:stretch>
            <a:fillRect/>
          </a:stretch>
        </p:blipFill>
        <p:spPr bwMode="auto">
          <a:xfrm flipH="1">
            <a:off x="0" y="0"/>
            <a:ext cx="9144000" cy="771500"/>
          </a:xfrm>
          <a:prstGeom prst="rect">
            <a:avLst/>
          </a:prstGeom>
          <a:noFill/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9144000" cy="771500"/>
          </a:xfrm>
          <a:prstGeom prst="rect">
            <a:avLst/>
          </a:prstGeom>
          <a:solidFill>
            <a:srgbClr val="C1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43510"/>
            <a:ext cx="8229600" cy="4104570"/>
          </a:xfrm>
        </p:spPr>
        <p:txBody>
          <a:bodyPr>
            <a:normAutofit/>
          </a:bodyPr>
          <a:lstStyle>
            <a:lvl1pPr>
              <a:defRPr sz="2400">
                <a:latin typeface="Calibri" pitchFamily="34" charset="0"/>
                <a:ea typeface="微軟正黑體" pitchFamily="34" charset="-120"/>
              </a:defRPr>
            </a:lvl1pPr>
            <a:lvl2pPr>
              <a:defRPr sz="2000">
                <a:latin typeface="Calibri" pitchFamily="34" charset="0"/>
                <a:ea typeface="微軟正黑體" pitchFamily="34" charset="-120"/>
              </a:defRPr>
            </a:lvl2pPr>
            <a:lvl3pPr>
              <a:defRPr sz="1800">
                <a:latin typeface="Calibri" pitchFamily="34" charset="0"/>
                <a:ea typeface="微軟正黑體" pitchFamily="34" charset="-120"/>
              </a:defRPr>
            </a:lvl3pPr>
            <a:lvl4pPr>
              <a:defRPr sz="1600">
                <a:latin typeface="Calibri" pitchFamily="34" charset="0"/>
                <a:ea typeface="微軟正黑體" pitchFamily="34" charset="-120"/>
              </a:defRPr>
            </a:lvl4pPr>
            <a:lvl5pPr>
              <a:defRPr sz="1600">
                <a:latin typeface="Calibri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cxnSp>
        <p:nvCxnSpPr>
          <p:cNvPr id="12" name="直線接點 11"/>
          <p:cNvCxnSpPr/>
          <p:nvPr userDrawn="1"/>
        </p:nvCxnSpPr>
        <p:spPr>
          <a:xfrm>
            <a:off x="0" y="627480"/>
            <a:ext cx="8820590" cy="0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/>
          <p:cNvSpPr/>
          <p:nvPr userDrawn="1"/>
        </p:nvSpPr>
        <p:spPr>
          <a:xfrm>
            <a:off x="8892600" y="555470"/>
            <a:ext cx="144020" cy="1440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8820650" y="4999508"/>
            <a:ext cx="432000" cy="14399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fld id="{77BFA327-0635-4E11-A600-9A0CAD4662F0}" type="slidenum">
              <a:rPr lang="zh-TW" altLang="en-US" sz="1200" b="1" smtClean="0">
                <a:ln w="3175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華康新綜藝體W9" pitchFamily="81" charset="-120"/>
                <a:cs typeface="Arial" pitchFamily="34" charset="0"/>
              </a:rPr>
              <a:pPr/>
              <a:t>‹#›</a:t>
            </a:fld>
            <a:endParaRPr lang="zh-TW" altLang="en-US" sz="1200" b="1" dirty="0">
              <a:ln w="3175">
                <a:noFill/>
                <a:prstDash val="solid"/>
              </a:ln>
              <a:solidFill>
                <a:prstClr val="black">
                  <a:lumMod val="75000"/>
                  <a:lumOff val="25000"/>
                </a:prstClr>
              </a:solidFill>
              <a:ea typeface="華康新綜藝體W9" pitchFamily="81" charset="-120"/>
              <a:cs typeface="Arial" pitchFamily="34" charset="0"/>
            </a:endParaRPr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179390" y="-20610"/>
            <a:ext cx="8964610" cy="857250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2024/2/6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投影片編號版面配置區 3"/>
          <p:cNvSpPr txBox="1">
            <a:spLocks/>
          </p:cNvSpPr>
          <p:nvPr userDrawn="1"/>
        </p:nvSpPr>
        <p:spPr>
          <a:xfrm>
            <a:off x="7012408" y="488156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40DEC-3A4D-4403-BBA8-189D3B1A127C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0" name="直線接點 9"/>
          <p:cNvCxnSpPr/>
          <p:nvPr userDrawn="1"/>
        </p:nvCxnSpPr>
        <p:spPr>
          <a:xfrm>
            <a:off x="0" y="483518"/>
            <a:ext cx="874800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/>
          <p:cNvSpPr/>
          <p:nvPr userDrawn="1"/>
        </p:nvSpPr>
        <p:spPr>
          <a:xfrm>
            <a:off x="8892480" y="411510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2024/2/6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2024/2/6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2024/2/6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2024/2/6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2024/2/6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2024/2/6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2024/2/6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2024/2/6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Elegant Challenges Hurdles PowerPoint Slide Template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DF5327"/>
              </a:clrFrom>
              <a:clrTo>
                <a:srgbClr val="DF5327">
                  <a:alpha val="0"/>
                </a:srgbClr>
              </a:clrTo>
            </a:clrChange>
          </a:blip>
          <a:srcRect l="5316" t="23100" r="59838" b="5991"/>
          <a:stretch>
            <a:fillRect/>
          </a:stretch>
        </p:blipFill>
        <p:spPr bwMode="auto">
          <a:xfrm>
            <a:off x="0" y="2139702"/>
            <a:ext cx="2624248" cy="3003798"/>
          </a:xfrm>
          <a:prstGeom prst="rect">
            <a:avLst/>
          </a:prstGeom>
          <a:noFill/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203598"/>
            <a:ext cx="7772400" cy="1640756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軌道二部</a:t>
            </a:r>
            <a:br>
              <a:rPr lang="en-US" altLang="zh-TW" b="1" dirty="0"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職涯規劃溝通與紀錄平台</a:t>
            </a:r>
            <a:br>
              <a:rPr lang="en-US" altLang="zh-TW" b="1" dirty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700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700" b="1" dirty="0">
                <a:latin typeface="微軟正黑體" pitchFamily="34" charset="-120"/>
                <a:ea typeface="微軟正黑體" pitchFamily="34" charset="-120"/>
              </a:rPr>
              <a:t>模組目的說明</a:t>
            </a:r>
            <a:r>
              <a:rPr lang="en-US" altLang="zh-TW" sz="2700" b="1" dirty="0">
                <a:latin typeface="微軟正黑體" pitchFamily="34" charset="-120"/>
                <a:ea typeface="微軟正黑體" pitchFamily="34" charset="-120"/>
              </a:rPr>
              <a:t>)</a:t>
            </a:r>
            <a:br>
              <a:rPr lang="en-US" altLang="zh-TW" sz="2700" b="1" dirty="0">
                <a:latin typeface="微軟正黑體" pitchFamily="34" charset="-120"/>
                <a:ea typeface="微軟正黑體" pitchFamily="34" charset="-120"/>
              </a:rPr>
            </a:b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371600" y="3399830"/>
            <a:ext cx="6400800" cy="54007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itchFamily="34" charset="0"/>
                <a:ea typeface="微軟正黑體" pitchFamily="34" charset="-120"/>
                <a:cs typeface="Arial" pitchFamily="34" charset="0"/>
              </a:rPr>
              <a:t>2024.02.05</a:t>
            </a:r>
            <a:endParaRPr lang="zh-TW" altLang="en-US" sz="2000" b="1" dirty="0">
              <a:solidFill>
                <a:srgbClr val="404040"/>
              </a:solidFill>
              <a:latin typeface="Arial" pitchFamily="34" charset="0"/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71639" y="4259415"/>
            <a:ext cx="7380312" cy="900000"/>
          </a:xfrm>
          <a:prstGeom prst="rect">
            <a:avLst/>
          </a:prstGeom>
          <a:solidFill>
            <a:srgbClr val="638AA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56251" y="4259415"/>
            <a:ext cx="964800" cy="900000"/>
          </a:xfrm>
          <a:prstGeom prst="rect">
            <a:avLst/>
          </a:prstGeom>
          <a:solidFill>
            <a:srgbClr val="638AA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4259415"/>
            <a:ext cx="702000" cy="900000"/>
          </a:xfrm>
          <a:prstGeom prst="rect">
            <a:avLst/>
          </a:prstGeom>
          <a:solidFill>
            <a:srgbClr val="638AA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67544" y="5012071"/>
            <a:ext cx="684000" cy="172800"/>
          </a:xfrm>
          <a:prstGeom prst="rect">
            <a:avLst/>
          </a:prstGeom>
          <a:solidFill>
            <a:srgbClr val="638AA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75656" y="4603876"/>
            <a:ext cx="684000" cy="576000"/>
          </a:xfrm>
          <a:prstGeom prst="rect">
            <a:avLst/>
          </a:prstGeom>
          <a:solidFill>
            <a:srgbClr val="638AA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D98D57F5-AA4D-07D9-BAB2-884AB7812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576" y="1316905"/>
            <a:ext cx="4480848" cy="1559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81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培訓紀錄與規劃－依專業發展方向安排培訓</a:t>
            </a:r>
          </a:p>
        </p:txBody>
      </p:sp>
      <p:sp>
        <p:nvSpPr>
          <p:cNvPr id="4" name="矩形 3"/>
          <p:cNvSpPr/>
          <p:nvPr/>
        </p:nvSpPr>
        <p:spPr>
          <a:xfrm>
            <a:off x="62792" y="843558"/>
            <a:ext cx="1008112" cy="36004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Before</a:t>
            </a:r>
            <a:endParaRPr lang="zh-TW" altLang="en-US" sz="16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44008" y="843558"/>
            <a:ext cx="1008000" cy="36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After</a:t>
            </a:r>
            <a:endParaRPr lang="zh-TW" altLang="en-US" sz="16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4572000" y="771550"/>
            <a:ext cx="0" cy="43719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323528" y="372387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僅紀錄並無實際用途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323528" y="408391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未分類培訓專業項目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323528" y="444395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無法檢視培訓適切性</a:t>
            </a:r>
          </a:p>
        </p:txBody>
      </p:sp>
      <p:pic>
        <p:nvPicPr>
          <p:cNvPr id="24" name="圖片 23" descr="close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976" y="3809534"/>
            <a:ext cx="180000" cy="180000"/>
          </a:xfrm>
          <a:prstGeom prst="rect">
            <a:avLst/>
          </a:prstGeom>
        </p:spPr>
      </p:pic>
      <p:pic>
        <p:nvPicPr>
          <p:cNvPr id="25" name="圖片 24" descr="close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976" y="4176398"/>
            <a:ext cx="180000" cy="180000"/>
          </a:xfrm>
          <a:prstGeom prst="rect">
            <a:avLst/>
          </a:prstGeom>
        </p:spPr>
      </p:pic>
      <p:pic>
        <p:nvPicPr>
          <p:cNvPr id="26" name="圖片 25" descr="close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976" y="4536438"/>
            <a:ext cx="180000" cy="180000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4860032" y="372387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便於技術經理確認群組培訓情形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4860032" y="4083918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與拓展專業培養連動並依專業分類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4860032" y="444395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依據缺乏項目安排未來培訓計畫</a:t>
            </a:r>
          </a:p>
        </p:txBody>
      </p:sp>
      <p:sp>
        <p:nvSpPr>
          <p:cNvPr id="53" name="橢圓 52"/>
          <p:cNvSpPr/>
          <p:nvPr/>
        </p:nvSpPr>
        <p:spPr>
          <a:xfrm>
            <a:off x="4678128" y="3795886"/>
            <a:ext cx="216024" cy="21602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4644008" y="3761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A</a:t>
            </a:r>
            <a:endParaRPr lang="zh-TW" altLang="en-US" sz="1200" b="1" dirty="0"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55" name="橢圓 54"/>
          <p:cNvSpPr/>
          <p:nvPr/>
        </p:nvSpPr>
        <p:spPr>
          <a:xfrm>
            <a:off x="4678128" y="4169574"/>
            <a:ext cx="216024" cy="21602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4644008" y="4135454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B</a:t>
            </a:r>
            <a:endParaRPr lang="zh-TW" altLang="en-US" sz="1200" b="1" dirty="0"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57" name="橢圓 56"/>
          <p:cNvSpPr/>
          <p:nvPr/>
        </p:nvSpPr>
        <p:spPr>
          <a:xfrm>
            <a:off x="4678128" y="4536438"/>
            <a:ext cx="216024" cy="21602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4644008" y="450231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C</a:t>
            </a:r>
            <a:endParaRPr lang="zh-TW" altLang="en-US" sz="1200" b="1" dirty="0"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cxnSp>
        <p:nvCxnSpPr>
          <p:cNvPr id="60" name="直線單箭頭接點 59"/>
          <p:cNvCxnSpPr/>
          <p:nvPr/>
        </p:nvCxnSpPr>
        <p:spPr>
          <a:xfrm>
            <a:off x="2699792" y="3919430"/>
            <a:ext cx="1872208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2699792" y="4272646"/>
            <a:ext cx="1872208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>
            <a:off x="2699792" y="4632686"/>
            <a:ext cx="1872208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59FFF521-EE3E-F479-A4A3-830CEC010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37" y="1300134"/>
            <a:ext cx="4374930" cy="193601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E9CD1EA-5E52-BE24-40B5-FFF9A3219869}"/>
              </a:ext>
            </a:extLst>
          </p:cNvPr>
          <p:cNvSpPr/>
          <p:nvPr/>
        </p:nvSpPr>
        <p:spPr>
          <a:xfrm>
            <a:off x="3797310" y="1347613"/>
            <a:ext cx="342641" cy="14399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A44428-8DC9-B6B1-3EBA-0E1A034A0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675" y="2164090"/>
            <a:ext cx="2679267" cy="1559788"/>
          </a:xfrm>
          <a:prstGeom prst="rect">
            <a:avLst/>
          </a:prstGeom>
        </p:spPr>
      </p:pic>
      <p:sp>
        <p:nvSpPr>
          <p:cNvPr id="13" name="爆炸: 十四角 12">
            <a:extLst>
              <a:ext uri="{FF2B5EF4-FFF2-40B4-BE49-F238E27FC236}">
                <a16:creationId xmlns:a16="http://schemas.microsoft.com/office/drawing/2014/main" id="{FDD4973F-316F-F4AB-ACC7-B19EC9078D21}"/>
              </a:ext>
            </a:extLst>
          </p:cNvPr>
          <p:cNvSpPr/>
          <p:nvPr/>
        </p:nvSpPr>
        <p:spPr>
          <a:xfrm rot="731327">
            <a:off x="4609221" y="2937061"/>
            <a:ext cx="1915666" cy="857250"/>
          </a:xfrm>
          <a:prstGeom prst="irregularSeal2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2722381-BFDE-838C-F6F0-B24123218FB6}"/>
              </a:ext>
            </a:extLst>
          </p:cNvPr>
          <p:cNvSpPr txBox="1"/>
          <p:nvPr/>
        </p:nvSpPr>
        <p:spPr>
          <a:xfrm>
            <a:off x="4875402" y="3169534"/>
            <a:ext cx="11936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latin typeface="微軟正黑體" pitchFamily="34" charset="-120"/>
                <a:ea typeface="微軟正黑體" pitchFamily="34" charset="-120"/>
              </a:rPr>
              <a:t>培訓次數不足自動通知技術經理</a:t>
            </a:r>
          </a:p>
        </p:txBody>
      </p:sp>
    </p:spTree>
    <p:extLst>
      <p:ext uri="{BB962C8B-B14F-4D97-AF65-F5344CB8AC3E}">
        <p14:creationId xmlns:p14="http://schemas.microsoft.com/office/powerpoint/2010/main" val="2944784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itchFamily="34" charset="-120"/>
              </a:rPr>
              <a:t>各模組功能目的與介紹</a:t>
            </a:r>
            <a:endParaRPr lang="en-US" altLang="zh-TW" dirty="0">
              <a:latin typeface="微軟正黑體" pitchFamily="34" charset="-120"/>
            </a:endParaRPr>
          </a:p>
        </p:txBody>
      </p:sp>
      <p:grpSp>
        <p:nvGrpSpPr>
          <p:cNvPr id="2" name="群組 19"/>
          <p:cNvGrpSpPr/>
          <p:nvPr/>
        </p:nvGrpSpPr>
        <p:grpSpPr>
          <a:xfrm>
            <a:off x="193303" y="960028"/>
            <a:ext cx="101724" cy="124026"/>
            <a:chOff x="126876" y="1278929"/>
            <a:chExt cx="101724" cy="124026"/>
          </a:xfrm>
        </p:grpSpPr>
        <p:cxnSp>
          <p:nvCxnSpPr>
            <p:cNvPr id="101" name="直線接點 100"/>
            <p:cNvCxnSpPr/>
            <p:nvPr/>
          </p:nvCxnSpPr>
          <p:spPr>
            <a:xfrm flipH="1">
              <a:off x="126876" y="1278929"/>
              <a:ext cx="66328" cy="6632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/>
            <p:cNvCxnSpPr/>
            <p:nvPr/>
          </p:nvCxnSpPr>
          <p:spPr>
            <a:xfrm flipH="1" flipV="1">
              <a:off x="126876" y="1336627"/>
              <a:ext cx="66328" cy="6632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/>
            <p:nvPr/>
          </p:nvCxnSpPr>
          <p:spPr>
            <a:xfrm flipH="1">
              <a:off x="142305" y="1343025"/>
              <a:ext cx="86295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群組 20"/>
          <p:cNvGrpSpPr/>
          <p:nvPr/>
        </p:nvGrpSpPr>
        <p:grpSpPr>
          <a:xfrm flipH="1">
            <a:off x="460698" y="960028"/>
            <a:ext cx="101724" cy="124026"/>
            <a:chOff x="126876" y="1278929"/>
            <a:chExt cx="101724" cy="124026"/>
          </a:xfrm>
        </p:grpSpPr>
        <p:cxnSp>
          <p:nvCxnSpPr>
            <p:cNvPr id="106" name="直線接點 105"/>
            <p:cNvCxnSpPr/>
            <p:nvPr/>
          </p:nvCxnSpPr>
          <p:spPr>
            <a:xfrm flipH="1">
              <a:off x="126876" y="1278929"/>
              <a:ext cx="66328" cy="6632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 106"/>
            <p:cNvCxnSpPr/>
            <p:nvPr/>
          </p:nvCxnSpPr>
          <p:spPr>
            <a:xfrm flipH="1" flipV="1">
              <a:off x="126876" y="1336627"/>
              <a:ext cx="66328" cy="6632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 107"/>
            <p:cNvCxnSpPr/>
            <p:nvPr/>
          </p:nvCxnSpPr>
          <p:spPr>
            <a:xfrm flipH="1">
              <a:off x="142305" y="1343025"/>
              <a:ext cx="8629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弧形 108"/>
          <p:cNvSpPr/>
          <p:nvPr/>
        </p:nvSpPr>
        <p:spPr>
          <a:xfrm>
            <a:off x="728092" y="958863"/>
            <a:ext cx="134094" cy="134094"/>
          </a:xfrm>
          <a:prstGeom prst="arc">
            <a:avLst>
              <a:gd name="adj1" fmla="val 290639"/>
              <a:gd name="adj2" fmla="val 20508657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10" name="圓角矩形 109"/>
          <p:cNvSpPr/>
          <p:nvPr/>
        </p:nvSpPr>
        <p:spPr>
          <a:xfrm>
            <a:off x="1012274" y="928768"/>
            <a:ext cx="752016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1" name="五角星形 110"/>
          <p:cNvSpPr/>
          <p:nvPr/>
        </p:nvSpPr>
        <p:spPr>
          <a:xfrm>
            <a:off x="8314541" y="991780"/>
            <a:ext cx="90000" cy="90000"/>
          </a:xfrm>
          <a:prstGeom prst="star5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2" name="橢圓 111"/>
          <p:cNvSpPr/>
          <p:nvPr/>
        </p:nvSpPr>
        <p:spPr>
          <a:xfrm>
            <a:off x="8576956" y="937408"/>
            <a:ext cx="198744" cy="198744"/>
          </a:xfrm>
          <a:prstGeom prst="ellipse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8766826" y="915835"/>
            <a:ext cx="242374" cy="294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"/>
              </a:lnSpc>
            </a:pPr>
            <a:r>
              <a:rPr lang="en-US" altLang="zh-TW" dirty="0">
                <a:solidFill>
                  <a:prstClr val="black"/>
                </a:solidFill>
              </a:rPr>
              <a:t>.</a:t>
            </a:r>
          </a:p>
          <a:p>
            <a:pPr>
              <a:lnSpc>
                <a:spcPts val="400"/>
              </a:lnSpc>
            </a:pPr>
            <a:r>
              <a:rPr lang="en-US" altLang="zh-TW" dirty="0">
                <a:solidFill>
                  <a:prstClr val="black"/>
                </a:solidFill>
              </a:rPr>
              <a:t>.</a:t>
            </a:r>
          </a:p>
          <a:p>
            <a:pPr>
              <a:lnSpc>
                <a:spcPts val="400"/>
              </a:lnSpc>
            </a:pPr>
            <a:r>
              <a:rPr lang="en-US" altLang="zh-TW" dirty="0">
                <a:solidFill>
                  <a:prstClr val="black"/>
                </a:solidFill>
              </a:rPr>
              <a:t>.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1087282" y="901321"/>
            <a:ext cx="26212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solidFill>
                  <a:prstClr val="black"/>
                </a:solidFill>
              </a:rPr>
              <a:t>http://portal2023.sinoltd.local/TEEmployee/</a:t>
            </a:r>
            <a:endParaRPr lang="zh-TW" altLang="en-US" sz="1050" dirty="0">
              <a:solidFill>
                <a:prstClr val="black"/>
              </a:solidFill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386011" y="1320672"/>
            <a:ext cx="1204664" cy="3013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421953" y="1320672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prstClr val="black"/>
                </a:solidFill>
                <a:ea typeface="微軟正黑體" pitchFamily="34" charset="-120"/>
              </a:rPr>
              <a:t>1011</a:t>
            </a:r>
            <a:r>
              <a:rPr lang="zh-TW" altLang="en-US" sz="1400" dirty="0">
                <a:solidFill>
                  <a:prstClr val="black"/>
                </a:solidFill>
                <a:ea typeface="微軟正黑體" pitchFamily="34" charset="-120"/>
              </a:rPr>
              <a:t> 金城武</a:t>
            </a:r>
          </a:p>
        </p:txBody>
      </p:sp>
      <p:sp>
        <p:nvSpPr>
          <p:cNvPr id="117" name="文字方塊 116"/>
          <p:cNvSpPr txBox="1"/>
          <p:nvPr/>
        </p:nvSpPr>
        <p:spPr>
          <a:xfrm>
            <a:off x="8521576" y="92076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b="1" dirty="0">
                <a:solidFill>
                  <a:prstClr val="white"/>
                </a:solidFill>
                <a:ea typeface="微軟正黑體" pitchFamily="34" charset="-120"/>
              </a:rPr>
              <a:t>陳</a:t>
            </a:r>
          </a:p>
        </p:txBody>
      </p:sp>
      <p:grpSp>
        <p:nvGrpSpPr>
          <p:cNvPr id="5" name="群組 121"/>
          <p:cNvGrpSpPr/>
          <p:nvPr/>
        </p:nvGrpSpPr>
        <p:grpSpPr>
          <a:xfrm>
            <a:off x="707674" y="1824728"/>
            <a:ext cx="2432086" cy="1026932"/>
            <a:chOff x="899592" y="1707654"/>
            <a:chExt cx="2348880" cy="1264146"/>
          </a:xfrm>
        </p:grpSpPr>
        <p:sp>
          <p:nvSpPr>
            <p:cNvPr id="123" name="矩形 122"/>
            <p:cNvSpPr/>
            <p:nvPr/>
          </p:nvSpPr>
          <p:spPr>
            <a:xfrm>
              <a:off x="899592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文字方塊 123"/>
            <p:cNvSpPr txBox="1"/>
            <p:nvPr/>
          </p:nvSpPr>
          <p:spPr>
            <a:xfrm>
              <a:off x="1087577" y="2044548"/>
              <a:ext cx="1972909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核心專業盤點</a:t>
              </a:r>
            </a:p>
          </p:txBody>
        </p:sp>
      </p:grpSp>
      <p:grpSp>
        <p:nvGrpSpPr>
          <p:cNvPr id="6" name="群組 125"/>
          <p:cNvGrpSpPr/>
          <p:nvPr/>
        </p:nvGrpSpPr>
        <p:grpSpPr>
          <a:xfrm>
            <a:off x="3294508" y="1824208"/>
            <a:ext cx="2432086" cy="1026932"/>
            <a:chOff x="3467708" y="1707654"/>
            <a:chExt cx="2348880" cy="1264146"/>
          </a:xfrm>
        </p:grpSpPr>
        <p:sp>
          <p:nvSpPr>
            <p:cNvPr id="127" name="矩形 126"/>
            <p:cNvSpPr/>
            <p:nvPr/>
          </p:nvSpPr>
          <p:spPr>
            <a:xfrm>
              <a:off x="3467708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文字方塊 127"/>
            <p:cNvSpPr txBox="1"/>
            <p:nvPr/>
          </p:nvSpPr>
          <p:spPr>
            <a:xfrm>
              <a:off x="3655693" y="2044548"/>
              <a:ext cx="1972909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拓展專業培養</a:t>
              </a:r>
            </a:p>
          </p:txBody>
        </p:sp>
      </p:grpSp>
      <p:grpSp>
        <p:nvGrpSpPr>
          <p:cNvPr id="7" name="群組 128"/>
          <p:cNvGrpSpPr/>
          <p:nvPr/>
        </p:nvGrpSpPr>
        <p:grpSpPr>
          <a:xfrm>
            <a:off x="5881342" y="1824208"/>
            <a:ext cx="2432086" cy="1026932"/>
            <a:chOff x="6035824" y="1707654"/>
            <a:chExt cx="2348880" cy="1264146"/>
          </a:xfrm>
        </p:grpSpPr>
        <p:sp>
          <p:nvSpPr>
            <p:cNvPr id="131" name="矩形 130"/>
            <p:cNvSpPr/>
            <p:nvPr/>
          </p:nvSpPr>
          <p:spPr>
            <a:xfrm>
              <a:off x="6035824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32" name="文字方塊 131"/>
            <p:cNvSpPr txBox="1"/>
            <p:nvPr/>
          </p:nvSpPr>
          <p:spPr>
            <a:xfrm>
              <a:off x="6077016" y="2044548"/>
              <a:ext cx="2266496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培訓紀錄與規劃</a:t>
              </a:r>
            </a:p>
          </p:txBody>
        </p:sp>
      </p:grpSp>
      <p:grpSp>
        <p:nvGrpSpPr>
          <p:cNvPr id="8" name="群組 132"/>
          <p:cNvGrpSpPr/>
          <p:nvPr/>
        </p:nvGrpSpPr>
        <p:grpSpPr>
          <a:xfrm>
            <a:off x="715197" y="2922602"/>
            <a:ext cx="2432086" cy="1026932"/>
            <a:chOff x="8532440" y="1707654"/>
            <a:chExt cx="2348880" cy="1264146"/>
          </a:xfrm>
        </p:grpSpPr>
        <p:sp>
          <p:nvSpPr>
            <p:cNvPr id="134" name="矩形 133"/>
            <p:cNvSpPr/>
            <p:nvPr/>
          </p:nvSpPr>
          <p:spPr>
            <a:xfrm>
              <a:off x="8532440" y="1707654"/>
              <a:ext cx="2348880" cy="126414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文字方塊 135"/>
            <p:cNvSpPr txBox="1"/>
            <p:nvPr/>
          </p:nvSpPr>
          <p:spPr>
            <a:xfrm>
              <a:off x="8573632" y="2093461"/>
              <a:ext cx="2266496" cy="4925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年度行事曆目標</a:t>
              </a:r>
            </a:p>
          </p:txBody>
        </p:sp>
      </p:grpSp>
      <p:grpSp>
        <p:nvGrpSpPr>
          <p:cNvPr id="10" name="群組 61"/>
          <p:cNvGrpSpPr/>
          <p:nvPr/>
        </p:nvGrpSpPr>
        <p:grpSpPr>
          <a:xfrm>
            <a:off x="3294508" y="2927402"/>
            <a:ext cx="2432104" cy="1022132"/>
            <a:chOff x="830796" y="3235077"/>
            <a:chExt cx="2269273" cy="1264146"/>
          </a:xfrm>
        </p:grpSpPr>
        <p:sp>
          <p:nvSpPr>
            <p:cNvPr id="151" name="矩形 150"/>
            <p:cNvSpPr/>
            <p:nvPr/>
          </p:nvSpPr>
          <p:spPr>
            <a:xfrm>
              <a:off x="830796" y="3235077"/>
              <a:ext cx="2269256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文字方塊 152"/>
            <p:cNvSpPr txBox="1"/>
            <p:nvPr/>
          </p:nvSpPr>
          <p:spPr>
            <a:xfrm>
              <a:off x="910404" y="3571971"/>
              <a:ext cx="2189665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升等規劃與條件</a:t>
              </a:r>
            </a:p>
          </p:txBody>
        </p:sp>
      </p:grpSp>
      <p:grpSp>
        <p:nvGrpSpPr>
          <p:cNvPr id="11" name="群組 64"/>
          <p:cNvGrpSpPr/>
          <p:nvPr/>
        </p:nvGrpSpPr>
        <p:grpSpPr>
          <a:xfrm>
            <a:off x="5884921" y="2922602"/>
            <a:ext cx="2432086" cy="1026932"/>
            <a:chOff x="3398911" y="3235077"/>
            <a:chExt cx="2269256" cy="1264146"/>
          </a:xfrm>
        </p:grpSpPr>
        <p:sp>
          <p:nvSpPr>
            <p:cNvPr id="148" name="矩形 147"/>
            <p:cNvSpPr/>
            <p:nvPr/>
          </p:nvSpPr>
          <p:spPr>
            <a:xfrm>
              <a:off x="3398911" y="3235077"/>
              <a:ext cx="2269256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文字方塊 148"/>
            <p:cNvSpPr txBox="1"/>
            <p:nvPr/>
          </p:nvSpPr>
          <p:spPr>
            <a:xfrm>
              <a:off x="3620337" y="3620884"/>
              <a:ext cx="1906030" cy="4925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自評表與考核</a:t>
              </a:r>
            </a:p>
          </p:txBody>
        </p:sp>
      </p:grpSp>
      <p:grpSp>
        <p:nvGrpSpPr>
          <p:cNvPr id="12" name="群組 67"/>
          <p:cNvGrpSpPr/>
          <p:nvPr/>
        </p:nvGrpSpPr>
        <p:grpSpPr>
          <a:xfrm>
            <a:off x="707674" y="4021383"/>
            <a:ext cx="2432104" cy="1026932"/>
            <a:chOff x="5823520" y="3235077"/>
            <a:chExt cx="2269274" cy="1264146"/>
          </a:xfrm>
        </p:grpSpPr>
        <p:sp>
          <p:nvSpPr>
            <p:cNvPr id="142" name="矩形 141"/>
            <p:cNvSpPr/>
            <p:nvPr/>
          </p:nvSpPr>
          <p:spPr>
            <a:xfrm>
              <a:off x="5823520" y="3235077"/>
              <a:ext cx="2269257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文字方塊 146"/>
            <p:cNvSpPr txBox="1"/>
            <p:nvPr/>
          </p:nvSpPr>
          <p:spPr>
            <a:xfrm>
              <a:off x="5903128" y="3620884"/>
              <a:ext cx="2189666" cy="4925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工作紀錄管控表</a:t>
              </a:r>
            </a:p>
          </p:txBody>
        </p:sp>
      </p:grpSp>
      <p:grpSp>
        <p:nvGrpSpPr>
          <p:cNvPr id="13" name="群組 153">
            <a:extLst>
              <a:ext uri="{FF2B5EF4-FFF2-40B4-BE49-F238E27FC236}">
                <a16:creationId xmlns:a16="http://schemas.microsoft.com/office/drawing/2014/main" id="{9410534E-2208-C053-C85E-B98D385549FA}"/>
              </a:ext>
            </a:extLst>
          </p:cNvPr>
          <p:cNvGrpSpPr/>
          <p:nvPr/>
        </p:nvGrpSpPr>
        <p:grpSpPr>
          <a:xfrm>
            <a:off x="3294508" y="4029179"/>
            <a:ext cx="2432086" cy="1022132"/>
            <a:chOff x="8532440" y="1707654"/>
            <a:chExt cx="2348880" cy="1264146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16B4BD98-96C4-50CB-80B1-987D0D9E478D}"/>
                </a:ext>
              </a:extLst>
            </p:cNvPr>
            <p:cNvSpPr/>
            <p:nvPr/>
          </p:nvSpPr>
          <p:spPr>
            <a:xfrm>
              <a:off x="8532440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9" name="文字方塊 158">
              <a:extLst>
                <a:ext uri="{FF2B5EF4-FFF2-40B4-BE49-F238E27FC236}">
                  <a16:creationId xmlns:a16="http://schemas.microsoft.com/office/drawing/2014/main" id="{AF326038-0A55-589B-254C-CBADDB189C51}"/>
                </a:ext>
              </a:extLst>
            </p:cNvPr>
            <p:cNvSpPr txBox="1"/>
            <p:nvPr/>
          </p:nvSpPr>
          <p:spPr>
            <a:xfrm>
              <a:off x="8573635" y="2092304"/>
              <a:ext cx="2266496" cy="4948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人才培育資料庫</a:t>
              </a:r>
            </a:p>
          </p:txBody>
        </p:sp>
      </p:grpSp>
      <p:grpSp>
        <p:nvGrpSpPr>
          <p:cNvPr id="14" name="群組 153">
            <a:extLst>
              <a:ext uri="{FF2B5EF4-FFF2-40B4-BE49-F238E27FC236}">
                <a16:creationId xmlns:a16="http://schemas.microsoft.com/office/drawing/2014/main" id="{31A37D48-CC4F-24DC-8C5C-069EB2400289}"/>
              </a:ext>
            </a:extLst>
          </p:cNvPr>
          <p:cNvGrpSpPr/>
          <p:nvPr/>
        </p:nvGrpSpPr>
        <p:grpSpPr>
          <a:xfrm>
            <a:off x="5881357" y="4032394"/>
            <a:ext cx="2432086" cy="1026000"/>
            <a:chOff x="8532440" y="1707654"/>
            <a:chExt cx="2348880" cy="126414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92160A5-5652-1475-EDE8-B6A7C54B93FD}"/>
                </a:ext>
              </a:extLst>
            </p:cNvPr>
            <p:cNvSpPr/>
            <p:nvPr/>
          </p:nvSpPr>
          <p:spPr>
            <a:xfrm>
              <a:off x="8532440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287792A4-87B5-93D7-7C84-143CD7489355}"/>
                </a:ext>
              </a:extLst>
            </p:cNvPr>
            <p:cNvSpPr txBox="1"/>
            <p:nvPr/>
          </p:nvSpPr>
          <p:spPr>
            <a:xfrm>
              <a:off x="9014016" y="2092304"/>
              <a:ext cx="1385734" cy="4948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我要抱抱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964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橢圓 43"/>
          <p:cNvSpPr/>
          <p:nvPr/>
        </p:nvSpPr>
        <p:spPr>
          <a:xfrm>
            <a:off x="107504" y="1546891"/>
            <a:ext cx="1331640" cy="13316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年度行事曆目標－掌握計畫進度，預先安排工作</a:t>
            </a:r>
          </a:p>
        </p:txBody>
      </p:sp>
      <p:sp>
        <p:nvSpPr>
          <p:cNvPr id="4" name="矩形 3"/>
          <p:cNvSpPr/>
          <p:nvPr/>
        </p:nvSpPr>
        <p:spPr>
          <a:xfrm>
            <a:off x="62792" y="843558"/>
            <a:ext cx="1008112" cy="36004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Before</a:t>
            </a:r>
            <a:endParaRPr lang="zh-TW" altLang="en-US" sz="16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03848" y="843558"/>
            <a:ext cx="1008000" cy="36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After</a:t>
            </a:r>
            <a:endParaRPr lang="zh-TW" altLang="en-US" sz="16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3131840" y="771550"/>
            <a:ext cx="0" cy="43719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0" y="1203598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如果我要記住未來的工作計畫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pPr algn="r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我必須依靠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…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4860032" y="710825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評分以了解需培訓方向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4860032" y="7468294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改為三類型、五等級反應更細部情況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4860032" y="782833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領域技能符合工作專業項目</a:t>
            </a:r>
          </a:p>
        </p:txBody>
      </p:sp>
      <p:sp>
        <p:nvSpPr>
          <p:cNvPr id="53" name="橢圓 52"/>
          <p:cNvSpPr/>
          <p:nvPr/>
        </p:nvSpPr>
        <p:spPr>
          <a:xfrm>
            <a:off x="4678128" y="7180262"/>
            <a:ext cx="216024" cy="21602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4644008" y="714614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A</a:t>
            </a:r>
            <a:endParaRPr lang="zh-TW" altLang="en-US" sz="1200" b="1" dirty="0"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55" name="橢圓 54"/>
          <p:cNvSpPr/>
          <p:nvPr/>
        </p:nvSpPr>
        <p:spPr>
          <a:xfrm>
            <a:off x="4678128" y="7553950"/>
            <a:ext cx="216024" cy="21602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4644008" y="751983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B</a:t>
            </a:r>
            <a:endParaRPr lang="zh-TW" altLang="en-US" sz="1200" b="1" dirty="0"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57" name="橢圓 56"/>
          <p:cNvSpPr/>
          <p:nvPr/>
        </p:nvSpPr>
        <p:spPr>
          <a:xfrm>
            <a:off x="4678128" y="7920814"/>
            <a:ext cx="216024" cy="21602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4644008" y="7886694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C</a:t>
            </a:r>
            <a:endParaRPr lang="zh-TW" altLang="en-US" sz="1200" b="1" dirty="0"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cxnSp>
        <p:nvCxnSpPr>
          <p:cNvPr id="60" name="直線單箭頭接點 59"/>
          <p:cNvCxnSpPr/>
          <p:nvPr/>
        </p:nvCxnSpPr>
        <p:spPr>
          <a:xfrm>
            <a:off x="2699792" y="7303806"/>
            <a:ext cx="1872208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2699792" y="7657022"/>
            <a:ext cx="1872208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>
            <a:off x="2699792" y="8017062"/>
            <a:ext cx="1872208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Google Calendar - Apps on Google Play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0192" y="1605251"/>
            <a:ext cx="988369" cy="988369"/>
          </a:xfrm>
          <a:prstGeom prst="rect">
            <a:avLst/>
          </a:prstGeom>
          <a:noFill/>
        </p:spPr>
      </p:pic>
      <p:sp>
        <p:nvSpPr>
          <p:cNvPr id="43" name="文字方塊 42"/>
          <p:cNvSpPr txBox="1"/>
          <p:nvPr/>
        </p:nvSpPr>
        <p:spPr>
          <a:xfrm>
            <a:off x="338552" y="24085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行事曆</a:t>
            </a:r>
          </a:p>
        </p:txBody>
      </p:sp>
      <p:sp>
        <p:nvSpPr>
          <p:cNvPr id="46" name="橢圓 45"/>
          <p:cNvSpPr/>
          <p:nvPr/>
        </p:nvSpPr>
        <p:spPr>
          <a:xfrm>
            <a:off x="1702191" y="1888024"/>
            <a:ext cx="1331640" cy="13316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7" name="圖片 46" descr="noteboo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49063" y="2032040"/>
            <a:ext cx="637896" cy="637896"/>
          </a:xfrm>
          <a:prstGeom prst="rect">
            <a:avLst/>
          </a:prstGeom>
        </p:spPr>
      </p:pic>
      <p:sp>
        <p:nvSpPr>
          <p:cNvPr id="49" name="文字方塊 48"/>
          <p:cNvSpPr txBox="1"/>
          <p:nvPr/>
        </p:nvSpPr>
        <p:spPr>
          <a:xfrm>
            <a:off x="1929430" y="27521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筆記本</a:t>
            </a:r>
          </a:p>
        </p:txBody>
      </p:sp>
      <p:sp>
        <p:nvSpPr>
          <p:cNvPr id="50" name="橢圓 49"/>
          <p:cNvSpPr/>
          <p:nvPr/>
        </p:nvSpPr>
        <p:spPr>
          <a:xfrm>
            <a:off x="660005" y="2834510"/>
            <a:ext cx="1331640" cy="13316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955352" y="36986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腦袋</a:t>
            </a:r>
          </a:p>
        </p:txBody>
      </p:sp>
      <p:pic>
        <p:nvPicPr>
          <p:cNvPr id="64" name="圖片 63" descr="brai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3917" y="2926990"/>
            <a:ext cx="781911" cy="781911"/>
          </a:xfrm>
          <a:prstGeom prst="rect">
            <a:avLst/>
          </a:prstGeom>
        </p:spPr>
      </p:pic>
      <p:sp>
        <p:nvSpPr>
          <p:cNvPr id="65" name="文字方塊 64"/>
          <p:cNvSpPr txBox="1"/>
          <p:nvPr/>
        </p:nvSpPr>
        <p:spPr>
          <a:xfrm>
            <a:off x="323528" y="430246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容易忘記，不了解全貌</a:t>
            </a:r>
          </a:p>
        </p:txBody>
      </p:sp>
      <p:pic>
        <p:nvPicPr>
          <p:cNvPr id="66" name="圖片 65" descr="close (1)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976" y="4394949"/>
            <a:ext cx="180000" cy="180000"/>
          </a:xfrm>
          <a:prstGeom prst="rect">
            <a:avLst/>
          </a:prstGeom>
        </p:spPr>
      </p:pic>
      <p:sp>
        <p:nvSpPr>
          <p:cNvPr id="90" name="文字方塊 89"/>
          <p:cNvSpPr txBox="1"/>
          <p:nvPr/>
        </p:nvSpPr>
        <p:spPr>
          <a:xfrm>
            <a:off x="3419872" y="3939902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從上到下，讓員工了解群組目標藍圖</a:t>
            </a:r>
          </a:p>
        </p:txBody>
      </p:sp>
      <p:sp>
        <p:nvSpPr>
          <p:cNvPr id="91" name="文字方塊 90"/>
          <p:cNvSpPr txBox="1"/>
          <p:nvPr/>
        </p:nvSpPr>
        <p:spPr>
          <a:xfrm>
            <a:off x="3419872" y="429994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可依據各目標里程碑逐步達成</a:t>
            </a:r>
          </a:p>
        </p:txBody>
      </p:sp>
      <p:sp>
        <p:nvSpPr>
          <p:cNvPr id="92" name="文字方塊 91"/>
          <p:cNvSpPr txBox="1"/>
          <p:nvPr/>
        </p:nvSpPr>
        <p:spPr>
          <a:xfrm>
            <a:off x="3419872" y="4659982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平台留存過去及未來工作事項及目標</a:t>
            </a:r>
          </a:p>
        </p:txBody>
      </p:sp>
      <p:sp>
        <p:nvSpPr>
          <p:cNvPr id="93" name="橢圓 92"/>
          <p:cNvSpPr/>
          <p:nvPr/>
        </p:nvSpPr>
        <p:spPr>
          <a:xfrm>
            <a:off x="3237968" y="4011910"/>
            <a:ext cx="216024" cy="21602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3203848" y="397779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A</a:t>
            </a:r>
            <a:endParaRPr lang="zh-TW" altLang="en-US" sz="1200" b="1" dirty="0"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95" name="橢圓 94"/>
          <p:cNvSpPr/>
          <p:nvPr/>
        </p:nvSpPr>
        <p:spPr>
          <a:xfrm>
            <a:off x="3237968" y="4385598"/>
            <a:ext cx="216024" cy="21602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3203848" y="435147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B</a:t>
            </a:r>
            <a:endParaRPr lang="zh-TW" altLang="en-US" sz="1200" b="1" dirty="0"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97" name="橢圓 96"/>
          <p:cNvSpPr/>
          <p:nvPr/>
        </p:nvSpPr>
        <p:spPr>
          <a:xfrm>
            <a:off x="3237968" y="4752462"/>
            <a:ext cx="216024" cy="21602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8" name="文字方塊 97"/>
          <p:cNvSpPr txBox="1"/>
          <p:nvPr/>
        </p:nvSpPr>
        <p:spPr>
          <a:xfrm>
            <a:off x="3203848" y="471834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C</a:t>
            </a:r>
            <a:endParaRPr lang="zh-TW" altLang="en-US" sz="1200" b="1" dirty="0"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7248929" y="4237806"/>
            <a:ext cx="1895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員工較能理解自己在計畫的</a:t>
            </a:r>
            <a:endParaRPr lang="en-US" altLang="zh-TW" sz="1100" b="1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1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定位及未來的工作方向！</a:t>
            </a:r>
            <a:endParaRPr lang="en-US" altLang="zh-TW" sz="1100" b="1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E50CEF5A-6EFF-0CDC-B999-8A6C7D677EE6}"/>
              </a:ext>
            </a:extLst>
          </p:cNvPr>
          <p:cNvSpPr/>
          <p:nvPr/>
        </p:nvSpPr>
        <p:spPr>
          <a:xfrm>
            <a:off x="3237968" y="1377378"/>
            <a:ext cx="432048" cy="4320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員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8DB5468-F25E-EA02-DDF8-FE4612CA337E}"/>
              </a:ext>
            </a:extLst>
          </p:cNvPr>
          <p:cNvSpPr txBox="1"/>
          <p:nvPr/>
        </p:nvSpPr>
        <p:spPr>
          <a:xfrm>
            <a:off x="3670016" y="140873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個人規劃（中長期目標）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65B72314-7235-6078-3D8D-DE52E8D4501E}"/>
              </a:ext>
            </a:extLst>
          </p:cNvPr>
          <p:cNvSpPr/>
          <p:nvPr/>
        </p:nvSpPr>
        <p:spPr>
          <a:xfrm>
            <a:off x="3692082" y="1962734"/>
            <a:ext cx="432048" cy="43204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CF73B37-0C02-254A-1B16-831222713376}"/>
              </a:ext>
            </a:extLst>
          </p:cNvPr>
          <p:cNvSpPr txBox="1"/>
          <p:nvPr/>
        </p:nvSpPr>
        <p:spPr>
          <a:xfrm>
            <a:off x="4124130" y="19940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群組規劃</a:t>
            </a:r>
          </a:p>
        </p:txBody>
      </p: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499925F0-5027-62DB-60A4-9909EC1114D1}"/>
              </a:ext>
            </a:extLst>
          </p:cNvPr>
          <p:cNvCxnSpPr>
            <a:stCxn id="7" idx="2"/>
            <a:endCxn id="2" idx="4"/>
          </p:cNvCxnSpPr>
          <p:nvPr/>
        </p:nvCxnSpPr>
        <p:spPr>
          <a:xfrm rot="10800000">
            <a:off x="3453992" y="1809426"/>
            <a:ext cx="238090" cy="369332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13635D5-3948-80BE-B485-C793F1940106}"/>
              </a:ext>
            </a:extLst>
          </p:cNvPr>
          <p:cNvSpPr txBox="1"/>
          <p:nvPr/>
        </p:nvSpPr>
        <p:spPr>
          <a:xfrm>
            <a:off x="3151733" y="1849929"/>
            <a:ext cx="2380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schemeClr val="bg1">
                    <a:lumMod val="6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參考</a:t>
            </a:r>
            <a:endParaRPr lang="en-US" altLang="zh-TW" sz="1100" b="1" dirty="0">
              <a:solidFill>
                <a:schemeClr val="bg1">
                  <a:lumMod val="6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1843E7DC-47CF-1162-4F82-3F666CB6ED4E}"/>
              </a:ext>
            </a:extLst>
          </p:cNvPr>
          <p:cNvSpPr/>
          <p:nvPr/>
        </p:nvSpPr>
        <p:spPr>
          <a:xfrm>
            <a:off x="4138936" y="2763957"/>
            <a:ext cx="432048" cy="43204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9952E9C-A071-3020-3903-1FD7EFC775FC}"/>
              </a:ext>
            </a:extLst>
          </p:cNvPr>
          <p:cNvSpPr txBox="1"/>
          <p:nvPr/>
        </p:nvSpPr>
        <p:spPr>
          <a:xfrm>
            <a:off x="4570984" y="265384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未來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年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數位轉型規劃</a:t>
            </a:r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EDC1D419-D7C5-6B26-12E2-1D8EE013F07C}"/>
              </a:ext>
            </a:extLst>
          </p:cNvPr>
          <p:cNvCxnSpPr>
            <a:cxnSpLocks/>
            <a:stCxn id="15" idx="2"/>
            <a:endCxn id="7" idx="4"/>
          </p:cNvCxnSpPr>
          <p:nvPr/>
        </p:nvCxnSpPr>
        <p:spPr>
          <a:xfrm rot="10800000">
            <a:off x="3908106" y="2394783"/>
            <a:ext cx="230830" cy="585199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700FD87-6C1B-781B-DF64-6F46EFD9B6F8}"/>
              </a:ext>
            </a:extLst>
          </p:cNvPr>
          <p:cNvSpPr txBox="1"/>
          <p:nvPr/>
        </p:nvSpPr>
        <p:spPr>
          <a:xfrm>
            <a:off x="3613321" y="2533619"/>
            <a:ext cx="2380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schemeClr val="bg1">
                    <a:lumMod val="6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依據</a:t>
            </a:r>
            <a:endParaRPr lang="en-US" altLang="zh-TW" sz="1100" b="1" dirty="0">
              <a:solidFill>
                <a:schemeClr val="bg1">
                  <a:lumMod val="6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01A06F0D-E867-E9B2-44B7-6A7834F39EC1}"/>
              </a:ext>
            </a:extLst>
          </p:cNvPr>
          <p:cNvSpPr/>
          <p:nvPr/>
        </p:nvSpPr>
        <p:spPr>
          <a:xfrm>
            <a:off x="6628060" y="2758345"/>
            <a:ext cx="432048" cy="43204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40EE4B3-D26D-89C9-0219-62CF20547123}"/>
              </a:ext>
            </a:extLst>
          </p:cNvPr>
          <p:cNvSpPr txBox="1"/>
          <p:nvPr/>
        </p:nvSpPr>
        <p:spPr>
          <a:xfrm>
            <a:off x="7060108" y="278970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群組行事曆</a:t>
            </a: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C6CAE33D-FBB1-B954-F68F-25C6D27BC488}"/>
              </a:ext>
            </a:extLst>
          </p:cNvPr>
          <p:cNvSpPr/>
          <p:nvPr/>
        </p:nvSpPr>
        <p:spPr>
          <a:xfrm>
            <a:off x="6631116" y="1962569"/>
            <a:ext cx="432048" cy="43204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56F1F8E-CCFB-73E3-950E-EDFF1CE34058}"/>
              </a:ext>
            </a:extLst>
          </p:cNvPr>
          <p:cNvSpPr txBox="1"/>
          <p:nvPr/>
        </p:nvSpPr>
        <p:spPr>
          <a:xfrm>
            <a:off x="7063164" y="199392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計畫行事曆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D794942C-77C1-F81B-AA7E-AE5CBB28853D}"/>
              </a:ext>
            </a:extLst>
          </p:cNvPr>
          <p:cNvCxnSpPr>
            <a:stCxn id="23" idx="0"/>
            <a:endCxn id="27" idx="4"/>
          </p:cNvCxnSpPr>
          <p:nvPr/>
        </p:nvCxnSpPr>
        <p:spPr>
          <a:xfrm flipV="1">
            <a:off x="6844084" y="2394617"/>
            <a:ext cx="3056" cy="3637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5B0AF9C-FBC8-F738-48AE-B1913B79FD4E}"/>
              </a:ext>
            </a:extLst>
          </p:cNvPr>
          <p:cNvCxnSpPr>
            <a:cxnSpLocks/>
            <a:stCxn id="23" idx="2"/>
            <a:endCxn id="17" idx="3"/>
          </p:cNvCxnSpPr>
          <p:nvPr/>
        </p:nvCxnSpPr>
        <p:spPr>
          <a:xfrm flipH="1">
            <a:off x="6140644" y="2974369"/>
            <a:ext cx="487416" cy="263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206C506-0E65-AA34-6A75-8F1B87E9FF61}"/>
              </a:ext>
            </a:extLst>
          </p:cNvPr>
          <p:cNvSpPr txBox="1"/>
          <p:nvPr/>
        </p:nvSpPr>
        <p:spPr>
          <a:xfrm>
            <a:off x="6555546" y="2358596"/>
            <a:ext cx="2380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schemeClr val="bg1">
                    <a:lumMod val="6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依據</a:t>
            </a:r>
            <a:endParaRPr lang="en-US" altLang="zh-TW" sz="1100" b="1" dirty="0">
              <a:solidFill>
                <a:schemeClr val="bg1">
                  <a:lumMod val="6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A788439-651E-04D3-44EF-6D1172BD1AC0}"/>
              </a:ext>
            </a:extLst>
          </p:cNvPr>
          <p:cNvSpPr txBox="1"/>
          <p:nvPr/>
        </p:nvSpPr>
        <p:spPr>
          <a:xfrm>
            <a:off x="6193165" y="2954861"/>
            <a:ext cx="4760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schemeClr val="bg1">
                    <a:lumMod val="6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依據</a:t>
            </a:r>
            <a:endParaRPr lang="en-US" altLang="zh-TW" sz="1100" b="1" dirty="0">
              <a:solidFill>
                <a:schemeClr val="bg1">
                  <a:lumMod val="6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693670E8-BC6A-75A3-0D9A-A10652794794}"/>
              </a:ext>
            </a:extLst>
          </p:cNvPr>
          <p:cNvSpPr/>
          <p:nvPr/>
        </p:nvSpPr>
        <p:spPr>
          <a:xfrm>
            <a:off x="7067523" y="3388273"/>
            <a:ext cx="432048" cy="4320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員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E4291743-2B8F-E857-A67C-A56EDDD56487}"/>
              </a:ext>
            </a:extLst>
          </p:cNvPr>
          <p:cNvSpPr txBox="1"/>
          <p:nvPr/>
        </p:nvSpPr>
        <p:spPr>
          <a:xfrm>
            <a:off x="7499571" y="34196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個人行事曆</a:t>
            </a:r>
          </a:p>
        </p:txBody>
      </p: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5136D18E-A648-650B-B166-A5D4F64B0E2A}"/>
              </a:ext>
            </a:extLst>
          </p:cNvPr>
          <p:cNvCxnSpPr>
            <a:cxnSpLocks/>
            <a:stCxn id="41" idx="2"/>
            <a:endCxn id="23" idx="4"/>
          </p:cNvCxnSpPr>
          <p:nvPr/>
        </p:nvCxnSpPr>
        <p:spPr>
          <a:xfrm rot="10800000">
            <a:off x="6844085" y="3190393"/>
            <a:ext cx="223439" cy="413904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EEFB9ACA-413F-BB6F-E4F3-4C360E86DD45}"/>
              </a:ext>
            </a:extLst>
          </p:cNvPr>
          <p:cNvSpPr txBox="1"/>
          <p:nvPr/>
        </p:nvSpPr>
        <p:spPr>
          <a:xfrm>
            <a:off x="6555546" y="3213480"/>
            <a:ext cx="2380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schemeClr val="bg1">
                    <a:lumMod val="6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依據</a:t>
            </a:r>
            <a:endParaRPr lang="en-US" altLang="zh-TW" sz="1100" b="1" dirty="0">
              <a:solidFill>
                <a:schemeClr val="bg1">
                  <a:lumMod val="6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D9985FDD-134C-5481-4CE4-E0CD583C40D0}"/>
              </a:ext>
            </a:extLst>
          </p:cNvPr>
          <p:cNvCxnSpPr>
            <a:cxnSpLocks/>
            <a:stCxn id="8" idx="3"/>
            <a:endCxn id="27" idx="2"/>
          </p:cNvCxnSpPr>
          <p:nvPr/>
        </p:nvCxnSpPr>
        <p:spPr>
          <a:xfrm flipV="1">
            <a:off x="5232126" y="2178593"/>
            <a:ext cx="1398990" cy="16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33054A90-04C7-82C0-971C-C408C385914C}"/>
              </a:ext>
            </a:extLst>
          </p:cNvPr>
          <p:cNvSpPr txBox="1"/>
          <p:nvPr/>
        </p:nvSpPr>
        <p:spPr>
          <a:xfrm>
            <a:off x="5761572" y="2156309"/>
            <a:ext cx="4760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schemeClr val="bg1">
                    <a:lumMod val="6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參考</a:t>
            </a:r>
            <a:endParaRPr lang="en-US" altLang="zh-TW" sz="1100" b="1" dirty="0">
              <a:solidFill>
                <a:schemeClr val="bg1">
                  <a:lumMod val="6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E998B33F-65B5-7E1B-EF43-C2BE4C280558}"/>
              </a:ext>
            </a:extLst>
          </p:cNvPr>
          <p:cNvSpPr txBox="1"/>
          <p:nvPr/>
        </p:nvSpPr>
        <p:spPr>
          <a:xfrm>
            <a:off x="323528" y="465488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缺乏工作目標架構性</a:t>
            </a:r>
          </a:p>
        </p:txBody>
      </p:sp>
      <p:pic>
        <p:nvPicPr>
          <p:cNvPr id="112" name="圖片 111" descr="close (1).png">
            <a:extLst>
              <a:ext uri="{FF2B5EF4-FFF2-40B4-BE49-F238E27FC236}">
                <a16:creationId xmlns:a16="http://schemas.microsoft.com/office/drawing/2014/main" id="{25A66DB2-EFA8-B95E-F48F-2ACCD702641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976" y="4747368"/>
            <a:ext cx="180000" cy="18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itchFamily="34" charset="-120"/>
              </a:rPr>
              <a:t>各模組功能目的與介紹</a:t>
            </a:r>
            <a:endParaRPr lang="en-US" altLang="zh-TW" dirty="0">
              <a:latin typeface="微軟正黑體" pitchFamily="34" charset="-120"/>
            </a:endParaRPr>
          </a:p>
        </p:txBody>
      </p:sp>
      <p:grpSp>
        <p:nvGrpSpPr>
          <p:cNvPr id="2" name="群組 19"/>
          <p:cNvGrpSpPr/>
          <p:nvPr/>
        </p:nvGrpSpPr>
        <p:grpSpPr>
          <a:xfrm>
            <a:off x="193303" y="960028"/>
            <a:ext cx="101724" cy="124026"/>
            <a:chOff x="126876" y="1278929"/>
            <a:chExt cx="101724" cy="124026"/>
          </a:xfrm>
        </p:grpSpPr>
        <p:cxnSp>
          <p:nvCxnSpPr>
            <p:cNvPr id="101" name="直線接點 100"/>
            <p:cNvCxnSpPr/>
            <p:nvPr/>
          </p:nvCxnSpPr>
          <p:spPr>
            <a:xfrm flipH="1">
              <a:off x="126876" y="1278929"/>
              <a:ext cx="66328" cy="6632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/>
            <p:cNvCxnSpPr/>
            <p:nvPr/>
          </p:nvCxnSpPr>
          <p:spPr>
            <a:xfrm flipH="1" flipV="1">
              <a:off x="126876" y="1336627"/>
              <a:ext cx="66328" cy="6632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/>
            <p:nvPr/>
          </p:nvCxnSpPr>
          <p:spPr>
            <a:xfrm flipH="1">
              <a:off x="142305" y="1343025"/>
              <a:ext cx="86295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群組 20"/>
          <p:cNvGrpSpPr/>
          <p:nvPr/>
        </p:nvGrpSpPr>
        <p:grpSpPr>
          <a:xfrm flipH="1">
            <a:off x="460698" y="960028"/>
            <a:ext cx="101724" cy="124026"/>
            <a:chOff x="126876" y="1278929"/>
            <a:chExt cx="101724" cy="124026"/>
          </a:xfrm>
        </p:grpSpPr>
        <p:cxnSp>
          <p:nvCxnSpPr>
            <p:cNvPr id="106" name="直線接點 105"/>
            <p:cNvCxnSpPr/>
            <p:nvPr/>
          </p:nvCxnSpPr>
          <p:spPr>
            <a:xfrm flipH="1">
              <a:off x="126876" y="1278929"/>
              <a:ext cx="66328" cy="6632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 106"/>
            <p:cNvCxnSpPr/>
            <p:nvPr/>
          </p:nvCxnSpPr>
          <p:spPr>
            <a:xfrm flipH="1" flipV="1">
              <a:off x="126876" y="1336627"/>
              <a:ext cx="66328" cy="6632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 107"/>
            <p:cNvCxnSpPr/>
            <p:nvPr/>
          </p:nvCxnSpPr>
          <p:spPr>
            <a:xfrm flipH="1">
              <a:off x="142305" y="1343025"/>
              <a:ext cx="8629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弧形 108"/>
          <p:cNvSpPr/>
          <p:nvPr/>
        </p:nvSpPr>
        <p:spPr>
          <a:xfrm>
            <a:off x="728092" y="958863"/>
            <a:ext cx="134094" cy="134094"/>
          </a:xfrm>
          <a:prstGeom prst="arc">
            <a:avLst>
              <a:gd name="adj1" fmla="val 290639"/>
              <a:gd name="adj2" fmla="val 20508657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10" name="圓角矩形 109"/>
          <p:cNvSpPr/>
          <p:nvPr/>
        </p:nvSpPr>
        <p:spPr>
          <a:xfrm>
            <a:off x="1012274" y="928768"/>
            <a:ext cx="752016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1" name="五角星形 110"/>
          <p:cNvSpPr/>
          <p:nvPr/>
        </p:nvSpPr>
        <p:spPr>
          <a:xfrm>
            <a:off x="8314541" y="991780"/>
            <a:ext cx="90000" cy="90000"/>
          </a:xfrm>
          <a:prstGeom prst="star5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2" name="橢圓 111"/>
          <p:cNvSpPr/>
          <p:nvPr/>
        </p:nvSpPr>
        <p:spPr>
          <a:xfrm>
            <a:off x="8576956" y="937408"/>
            <a:ext cx="198744" cy="198744"/>
          </a:xfrm>
          <a:prstGeom prst="ellipse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8766826" y="915835"/>
            <a:ext cx="242374" cy="294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"/>
              </a:lnSpc>
            </a:pPr>
            <a:r>
              <a:rPr lang="en-US" altLang="zh-TW" dirty="0">
                <a:solidFill>
                  <a:prstClr val="black"/>
                </a:solidFill>
              </a:rPr>
              <a:t>.</a:t>
            </a:r>
          </a:p>
          <a:p>
            <a:pPr>
              <a:lnSpc>
                <a:spcPts val="400"/>
              </a:lnSpc>
            </a:pPr>
            <a:r>
              <a:rPr lang="en-US" altLang="zh-TW" dirty="0">
                <a:solidFill>
                  <a:prstClr val="black"/>
                </a:solidFill>
              </a:rPr>
              <a:t>.</a:t>
            </a:r>
          </a:p>
          <a:p>
            <a:pPr>
              <a:lnSpc>
                <a:spcPts val="400"/>
              </a:lnSpc>
            </a:pPr>
            <a:r>
              <a:rPr lang="en-US" altLang="zh-TW" dirty="0">
                <a:solidFill>
                  <a:prstClr val="black"/>
                </a:solidFill>
              </a:rPr>
              <a:t>.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1087282" y="901321"/>
            <a:ext cx="26212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solidFill>
                  <a:prstClr val="black"/>
                </a:solidFill>
              </a:rPr>
              <a:t>http://portal2023.sinoltd.local/TEEmployee/</a:t>
            </a:r>
            <a:endParaRPr lang="zh-TW" altLang="en-US" sz="1050" dirty="0">
              <a:solidFill>
                <a:prstClr val="black"/>
              </a:solidFill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386011" y="1320672"/>
            <a:ext cx="1204664" cy="3013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421953" y="1320672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prstClr val="black"/>
                </a:solidFill>
                <a:ea typeface="微軟正黑體" pitchFamily="34" charset="-120"/>
              </a:rPr>
              <a:t>1011</a:t>
            </a:r>
            <a:r>
              <a:rPr lang="zh-TW" altLang="en-US" sz="1400" dirty="0">
                <a:solidFill>
                  <a:prstClr val="black"/>
                </a:solidFill>
                <a:ea typeface="微軟正黑體" pitchFamily="34" charset="-120"/>
              </a:rPr>
              <a:t> 金城武</a:t>
            </a:r>
          </a:p>
        </p:txBody>
      </p:sp>
      <p:sp>
        <p:nvSpPr>
          <p:cNvPr id="117" name="文字方塊 116"/>
          <p:cNvSpPr txBox="1"/>
          <p:nvPr/>
        </p:nvSpPr>
        <p:spPr>
          <a:xfrm>
            <a:off x="8521576" y="92076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b="1" dirty="0">
                <a:solidFill>
                  <a:prstClr val="white"/>
                </a:solidFill>
                <a:ea typeface="微軟正黑體" pitchFamily="34" charset="-120"/>
              </a:rPr>
              <a:t>陳</a:t>
            </a:r>
          </a:p>
        </p:txBody>
      </p:sp>
      <p:grpSp>
        <p:nvGrpSpPr>
          <p:cNvPr id="5" name="群組 121"/>
          <p:cNvGrpSpPr/>
          <p:nvPr/>
        </p:nvGrpSpPr>
        <p:grpSpPr>
          <a:xfrm>
            <a:off x="707674" y="1824728"/>
            <a:ext cx="2432086" cy="1026932"/>
            <a:chOff x="899592" y="1707654"/>
            <a:chExt cx="2348880" cy="1264146"/>
          </a:xfrm>
        </p:grpSpPr>
        <p:sp>
          <p:nvSpPr>
            <p:cNvPr id="123" name="矩形 122"/>
            <p:cNvSpPr/>
            <p:nvPr/>
          </p:nvSpPr>
          <p:spPr>
            <a:xfrm>
              <a:off x="899592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文字方塊 123"/>
            <p:cNvSpPr txBox="1"/>
            <p:nvPr/>
          </p:nvSpPr>
          <p:spPr>
            <a:xfrm>
              <a:off x="1087577" y="2044548"/>
              <a:ext cx="1972909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核心專業盤點</a:t>
              </a:r>
            </a:p>
          </p:txBody>
        </p:sp>
      </p:grpSp>
      <p:grpSp>
        <p:nvGrpSpPr>
          <p:cNvPr id="6" name="群組 125"/>
          <p:cNvGrpSpPr/>
          <p:nvPr/>
        </p:nvGrpSpPr>
        <p:grpSpPr>
          <a:xfrm>
            <a:off x="3294508" y="1824208"/>
            <a:ext cx="2432086" cy="1026932"/>
            <a:chOff x="3467708" y="1707654"/>
            <a:chExt cx="2348880" cy="1264146"/>
          </a:xfrm>
        </p:grpSpPr>
        <p:sp>
          <p:nvSpPr>
            <p:cNvPr id="127" name="矩形 126"/>
            <p:cNvSpPr/>
            <p:nvPr/>
          </p:nvSpPr>
          <p:spPr>
            <a:xfrm>
              <a:off x="3467708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文字方塊 127"/>
            <p:cNvSpPr txBox="1"/>
            <p:nvPr/>
          </p:nvSpPr>
          <p:spPr>
            <a:xfrm>
              <a:off x="3655693" y="2044548"/>
              <a:ext cx="1972909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拓展專業培養</a:t>
              </a:r>
            </a:p>
          </p:txBody>
        </p:sp>
      </p:grpSp>
      <p:grpSp>
        <p:nvGrpSpPr>
          <p:cNvPr id="7" name="群組 128"/>
          <p:cNvGrpSpPr/>
          <p:nvPr/>
        </p:nvGrpSpPr>
        <p:grpSpPr>
          <a:xfrm>
            <a:off x="5881342" y="1824208"/>
            <a:ext cx="2432086" cy="1026932"/>
            <a:chOff x="6035824" y="1707654"/>
            <a:chExt cx="2348880" cy="1264146"/>
          </a:xfrm>
        </p:grpSpPr>
        <p:sp>
          <p:nvSpPr>
            <p:cNvPr id="131" name="矩形 130"/>
            <p:cNvSpPr/>
            <p:nvPr/>
          </p:nvSpPr>
          <p:spPr>
            <a:xfrm>
              <a:off x="6035824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32" name="文字方塊 131"/>
            <p:cNvSpPr txBox="1"/>
            <p:nvPr/>
          </p:nvSpPr>
          <p:spPr>
            <a:xfrm>
              <a:off x="6077016" y="2044548"/>
              <a:ext cx="2266496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培訓紀錄與規劃</a:t>
              </a:r>
            </a:p>
          </p:txBody>
        </p:sp>
      </p:grpSp>
      <p:grpSp>
        <p:nvGrpSpPr>
          <p:cNvPr id="8" name="群組 132"/>
          <p:cNvGrpSpPr/>
          <p:nvPr/>
        </p:nvGrpSpPr>
        <p:grpSpPr>
          <a:xfrm>
            <a:off x="715197" y="2922602"/>
            <a:ext cx="2432086" cy="1026932"/>
            <a:chOff x="8532440" y="1707654"/>
            <a:chExt cx="2348880" cy="1264146"/>
          </a:xfrm>
        </p:grpSpPr>
        <p:sp>
          <p:nvSpPr>
            <p:cNvPr id="134" name="矩形 133"/>
            <p:cNvSpPr/>
            <p:nvPr/>
          </p:nvSpPr>
          <p:spPr>
            <a:xfrm>
              <a:off x="8532440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文字方塊 135"/>
            <p:cNvSpPr txBox="1"/>
            <p:nvPr/>
          </p:nvSpPr>
          <p:spPr>
            <a:xfrm>
              <a:off x="8573632" y="2093461"/>
              <a:ext cx="2266496" cy="4925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年度行事曆目標</a:t>
              </a:r>
            </a:p>
          </p:txBody>
        </p:sp>
      </p:grpSp>
      <p:grpSp>
        <p:nvGrpSpPr>
          <p:cNvPr id="10" name="群組 61"/>
          <p:cNvGrpSpPr/>
          <p:nvPr/>
        </p:nvGrpSpPr>
        <p:grpSpPr>
          <a:xfrm>
            <a:off x="3294508" y="2927402"/>
            <a:ext cx="2432104" cy="1022132"/>
            <a:chOff x="830796" y="3235077"/>
            <a:chExt cx="2269273" cy="1264146"/>
          </a:xfrm>
        </p:grpSpPr>
        <p:sp>
          <p:nvSpPr>
            <p:cNvPr id="151" name="矩形 150"/>
            <p:cNvSpPr/>
            <p:nvPr/>
          </p:nvSpPr>
          <p:spPr>
            <a:xfrm>
              <a:off x="830796" y="3235077"/>
              <a:ext cx="2269256" cy="126414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文字方塊 152"/>
            <p:cNvSpPr txBox="1"/>
            <p:nvPr/>
          </p:nvSpPr>
          <p:spPr>
            <a:xfrm>
              <a:off x="910404" y="3571971"/>
              <a:ext cx="2189665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升等規劃與條件</a:t>
              </a:r>
            </a:p>
          </p:txBody>
        </p:sp>
      </p:grpSp>
      <p:grpSp>
        <p:nvGrpSpPr>
          <p:cNvPr id="11" name="群組 64"/>
          <p:cNvGrpSpPr/>
          <p:nvPr/>
        </p:nvGrpSpPr>
        <p:grpSpPr>
          <a:xfrm>
            <a:off x="5884921" y="2922602"/>
            <a:ext cx="2432086" cy="1026932"/>
            <a:chOff x="3398911" y="3235077"/>
            <a:chExt cx="2269256" cy="1264146"/>
          </a:xfrm>
        </p:grpSpPr>
        <p:sp>
          <p:nvSpPr>
            <p:cNvPr id="148" name="矩形 147"/>
            <p:cNvSpPr/>
            <p:nvPr/>
          </p:nvSpPr>
          <p:spPr>
            <a:xfrm>
              <a:off x="3398911" y="3235077"/>
              <a:ext cx="2269256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文字方塊 148"/>
            <p:cNvSpPr txBox="1"/>
            <p:nvPr/>
          </p:nvSpPr>
          <p:spPr>
            <a:xfrm>
              <a:off x="3620337" y="3620884"/>
              <a:ext cx="1906030" cy="4925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自評表與考核</a:t>
              </a:r>
            </a:p>
          </p:txBody>
        </p:sp>
      </p:grpSp>
      <p:grpSp>
        <p:nvGrpSpPr>
          <p:cNvPr id="12" name="群組 67"/>
          <p:cNvGrpSpPr/>
          <p:nvPr/>
        </p:nvGrpSpPr>
        <p:grpSpPr>
          <a:xfrm>
            <a:off x="707674" y="4021383"/>
            <a:ext cx="2432104" cy="1026932"/>
            <a:chOff x="5823520" y="3235077"/>
            <a:chExt cx="2269274" cy="1264146"/>
          </a:xfrm>
        </p:grpSpPr>
        <p:sp>
          <p:nvSpPr>
            <p:cNvPr id="142" name="矩形 141"/>
            <p:cNvSpPr/>
            <p:nvPr/>
          </p:nvSpPr>
          <p:spPr>
            <a:xfrm>
              <a:off x="5823520" y="3235077"/>
              <a:ext cx="2269257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文字方塊 146"/>
            <p:cNvSpPr txBox="1"/>
            <p:nvPr/>
          </p:nvSpPr>
          <p:spPr>
            <a:xfrm>
              <a:off x="5903128" y="3620884"/>
              <a:ext cx="2189666" cy="4925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工作紀錄管控表</a:t>
              </a:r>
            </a:p>
          </p:txBody>
        </p:sp>
      </p:grpSp>
      <p:grpSp>
        <p:nvGrpSpPr>
          <p:cNvPr id="13" name="群組 153">
            <a:extLst>
              <a:ext uri="{FF2B5EF4-FFF2-40B4-BE49-F238E27FC236}">
                <a16:creationId xmlns:a16="http://schemas.microsoft.com/office/drawing/2014/main" id="{9410534E-2208-C053-C85E-B98D385549FA}"/>
              </a:ext>
            </a:extLst>
          </p:cNvPr>
          <p:cNvGrpSpPr/>
          <p:nvPr/>
        </p:nvGrpSpPr>
        <p:grpSpPr>
          <a:xfrm>
            <a:off x="3294508" y="4029179"/>
            <a:ext cx="2432086" cy="1022132"/>
            <a:chOff x="8532440" y="1707654"/>
            <a:chExt cx="2348880" cy="1264146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16B4BD98-96C4-50CB-80B1-987D0D9E478D}"/>
                </a:ext>
              </a:extLst>
            </p:cNvPr>
            <p:cNvSpPr/>
            <p:nvPr/>
          </p:nvSpPr>
          <p:spPr>
            <a:xfrm>
              <a:off x="8532440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9" name="文字方塊 158">
              <a:extLst>
                <a:ext uri="{FF2B5EF4-FFF2-40B4-BE49-F238E27FC236}">
                  <a16:creationId xmlns:a16="http://schemas.microsoft.com/office/drawing/2014/main" id="{AF326038-0A55-589B-254C-CBADDB189C51}"/>
                </a:ext>
              </a:extLst>
            </p:cNvPr>
            <p:cNvSpPr txBox="1"/>
            <p:nvPr/>
          </p:nvSpPr>
          <p:spPr>
            <a:xfrm>
              <a:off x="8573635" y="2092304"/>
              <a:ext cx="2266496" cy="4948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人才培育資料庫</a:t>
              </a:r>
            </a:p>
          </p:txBody>
        </p:sp>
      </p:grpSp>
      <p:grpSp>
        <p:nvGrpSpPr>
          <p:cNvPr id="14" name="群組 153">
            <a:extLst>
              <a:ext uri="{FF2B5EF4-FFF2-40B4-BE49-F238E27FC236}">
                <a16:creationId xmlns:a16="http://schemas.microsoft.com/office/drawing/2014/main" id="{31A37D48-CC4F-24DC-8C5C-069EB2400289}"/>
              </a:ext>
            </a:extLst>
          </p:cNvPr>
          <p:cNvGrpSpPr/>
          <p:nvPr/>
        </p:nvGrpSpPr>
        <p:grpSpPr>
          <a:xfrm>
            <a:off x="5881357" y="4032394"/>
            <a:ext cx="2432086" cy="1026000"/>
            <a:chOff x="8532440" y="1707654"/>
            <a:chExt cx="2348880" cy="126414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92160A5-5652-1475-EDE8-B6A7C54B93FD}"/>
                </a:ext>
              </a:extLst>
            </p:cNvPr>
            <p:cNvSpPr/>
            <p:nvPr/>
          </p:nvSpPr>
          <p:spPr>
            <a:xfrm>
              <a:off x="8532440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287792A4-87B5-93D7-7C84-143CD7489355}"/>
                </a:ext>
              </a:extLst>
            </p:cNvPr>
            <p:cNvSpPr txBox="1"/>
            <p:nvPr/>
          </p:nvSpPr>
          <p:spPr>
            <a:xfrm>
              <a:off x="9014016" y="2092304"/>
              <a:ext cx="1385734" cy="4948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我要抱抱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40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升等規劃與條件－清楚達成所需之升等條件</a:t>
            </a:r>
          </a:p>
        </p:txBody>
      </p:sp>
      <p:sp>
        <p:nvSpPr>
          <p:cNvPr id="4" name="矩形 3"/>
          <p:cNvSpPr/>
          <p:nvPr/>
        </p:nvSpPr>
        <p:spPr>
          <a:xfrm>
            <a:off x="62792" y="843558"/>
            <a:ext cx="1008112" cy="36004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Before</a:t>
            </a:r>
            <a:endParaRPr lang="zh-TW" altLang="en-US" sz="16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03848" y="843558"/>
            <a:ext cx="1008000" cy="36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After</a:t>
            </a:r>
            <a:endParaRPr lang="zh-TW" altLang="en-US" sz="16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3131840" y="771550"/>
            <a:ext cx="0" cy="43719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0" y="1203598"/>
            <a:ext cx="313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我們與升等的距離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pPr algn="r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好想知道卻又無從得知</a:t>
            </a:r>
          </a:p>
        </p:txBody>
      </p:sp>
      <p:pic>
        <p:nvPicPr>
          <p:cNvPr id="8" name="圖片 7" descr="shru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897" y="2881787"/>
            <a:ext cx="1037729" cy="1037729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104122" y="3507854"/>
            <a:ext cx="942928" cy="504056"/>
            <a:chOff x="251520" y="2643758"/>
            <a:chExt cx="942928" cy="504056"/>
          </a:xfrm>
        </p:grpSpPr>
        <p:sp>
          <p:nvSpPr>
            <p:cNvPr id="9" name="橢圓 8"/>
            <p:cNvSpPr/>
            <p:nvPr/>
          </p:nvSpPr>
          <p:spPr>
            <a:xfrm>
              <a:off x="251520" y="2643758"/>
              <a:ext cx="864096" cy="50405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58344" y="2715766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考績？</a:t>
              </a: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448593" y="2412653"/>
            <a:ext cx="942928" cy="504056"/>
            <a:chOff x="251520" y="2643758"/>
            <a:chExt cx="942928" cy="504056"/>
          </a:xfrm>
        </p:grpSpPr>
        <p:sp>
          <p:nvSpPr>
            <p:cNvPr id="16" name="橢圓 15"/>
            <p:cNvSpPr/>
            <p:nvPr/>
          </p:nvSpPr>
          <p:spPr>
            <a:xfrm>
              <a:off x="251520" y="2643758"/>
              <a:ext cx="864096" cy="5040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258344" y="2715766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年資？</a:t>
              </a: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2156320" y="3621201"/>
            <a:ext cx="942928" cy="504056"/>
            <a:chOff x="251520" y="2643758"/>
            <a:chExt cx="942928" cy="504056"/>
          </a:xfrm>
        </p:grpSpPr>
        <p:sp>
          <p:nvSpPr>
            <p:cNvPr id="19" name="橢圓 18"/>
            <p:cNvSpPr/>
            <p:nvPr/>
          </p:nvSpPr>
          <p:spPr>
            <a:xfrm>
              <a:off x="251520" y="2643758"/>
              <a:ext cx="864096" cy="5040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58344" y="2715766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特條？</a:t>
              </a: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2044896" y="2513224"/>
            <a:ext cx="942928" cy="504056"/>
            <a:chOff x="251520" y="2643758"/>
            <a:chExt cx="942928" cy="504056"/>
          </a:xfrm>
        </p:grpSpPr>
        <p:sp>
          <p:nvSpPr>
            <p:cNvPr id="22" name="橢圓 21"/>
            <p:cNvSpPr/>
            <p:nvPr/>
          </p:nvSpPr>
          <p:spPr>
            <a:xfrm>
              <a:off x="251520" y="2643758"/>
              <a:ext cx="864096" cy="50405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258344" y="2768029"/>
              <a:ext cx="936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>
                  <a:latin typeface="微軟正黑體" pitchFamily="34" charset="-120"/>
                  <a:ea typeface="微軟正黑體" pitchFamily="34" charset="-120"/>
                </a:rPr>
                <a:t>!#$%^?</a:t>
              </a:r>
              <a:endParaRPr lang="zh-TW" altLang="en-US" sz="1400" b="1" dirty="0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24" name="文字方塊 23"/>
          <p:cNvSpPr txBox="1"/>
          <p:nvPr/>
        </p:nvSpPr>
        <p:spPr>
          <a:xfrm>
            <a:off x="0" y="1779662"/>
            <a:ext cx="2483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schemeClr val="bg1">
                    <a:lumMod val="6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為何還沒升等？不是都已經達標了嗎？</a:t>
            </a:r>
            <a:endParaRPr lang="en-US" altLang="zh-TW" sz="1100" b="1" dirty="0">
              <a:solidFill>
                <a:schemeClr val="bg1">
                  <a:lumMod val="6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100" b="1" dirty="0">
                <a:solidFill>
                  <a:schemeClr val="bg1">
                    <a:lumMod val="6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我到底做幾年了</a:t>
            </a:r>
            <a:r>
              <a:rPr lang="en-US" altLang="zh-TW" sz="1100" b="1" dirty="0">
                <a:solidFill>
                  <a:schemeClr val="bg1">
                    <a:lumMod val="6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…</a:t>
            </a:r>
            <a:r>
              <a:rPr lang="zh-TW" altLang="en-US" sz="1100" b="1" dirty="0">
                <a:solidFill>
                  <a:schemeClr val="bg1">
                    <a:lumMod val="6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？我前年考績多少？</a:t>
            </a:r>
            <a:endParaRPr lang="en-US" altLang="zh-TW" sz="1100" b="1" dirty="0">
              <a:solidFill>
                <a:schemeClr val="bg1">
                  <a:lumMod val="6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1419622"/>
            <a:ext cx="5328592" cy="3551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文字方塊 30"/>
          <p:cNvSpPr txBox="1"/>
          <p:nvPr/>
        </p:nvSpPr>
        <p:spPr>
          <a:xfrm>
            <a:off x="4211960" y="843558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與升等沒有距離，清楚而且透明</a:t>
            </a:r>
          </a:p>
        </p:txBody>
      </p:sp>
      <p:sp>
        <p:nvSpPr>
          <p:cNvPr id="32" name="矩形 31"/>
          <p:cNvSpPr/>
          <p:nvPr/>
        </p:nvSpPr>
        <p:spPr>
          <a:xfrm>
            <a:off x="3608600" y="2009334"/>
            <a:ext cx="1944216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5552816" y="1996926"/>
            <a:ext cx="15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年資及考績自動勾稽</a:t>
            </a:r>
          </a:p>
        </p:txBody>
      </p:sp>
      <p:sp>
        <p:nvSpPr>
          <p:cNvPr id="34" name="矩形 33"/>
          <p:cNvSpPr/>
          <p:nvPr/>
        </p:nvSpPr>
        <p:spPr>
          <a:xfrm>
            <a:off x="3608600" y="2571750"/>
            <a:ext cx="1944216" cy="9361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5552816" y="2573280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特殊條件自我檢查</a:t>
            </a:r>
          </a:p>
        </p:txBody>
      </p:sp>
      <p:sp>
        <p:nvSpPr>
          <p:cNvPr id="36" name="矩形 35"/>
          <p:cNvSpPr/>
          <p:nvPr/>
        </p:nvSpPr>
        <p:spPr>
          <a:xfrm>
            <a:off x="3608600" y="3939902"/>
            <a:ext cx="3987736" cy="1080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5551188" y="3667945"/>
            <a:ext cx="29092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公司規章臚列於下方，方便主管及員工查對</a:t>
            </a:r>
          </a:p>
        </p:txBody>
      </p:sp>
      <p:sp>
        <p:nvSpPr>
          <p:cNvPr id="38" name="文字方塊 37"/>
          <p:cNvSpPr txBox="1"/>
          <p:nvPr/>
        </p:nvSpPr>
        <p:spPr>
          <a:xfrm>
            <a:off x="6192688" y="1203598"/>
            <a:ext cx="2483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schemeClr val="bg1">
                    <a:lumMod val="6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提醒自己也提醒主管，是時候了</a:t>
            </a:r>
            <a:endParaRPr lang="en-US" altLang="zh-TW" sz="1100" b="1" dirty="0">
              <a:solidFill>
                <a:schemeClr val="bg1">
                  <a:lumMod val="6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8B98B42-52B7-1697-94FE-EB1D4B7A7C41}"/>
              </a:ext>
            </a:extLst>
          </p:cNvPr>
          <p:cNvSpPr txBox="1"/>
          <p:nvPr/>
        </p:nvSpPr>
        <p:spPr>
          <a:xfrm>
            <a:off x="323528" y="430246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公司未設有查詢地方</a:t>
            </a:r>
          </a:p>
        </p:txBody>
      </p:sp>
      <p:pic>
        <p:nvPicPr>
          <p:cNvPr id="12" name="圖片 11" descr="close (1).png">
            <a:extLst>
              <a:ext uri="{FF2B5EF4-FFF2-40B4-BE49-F238E27FC236}">
                <a16:creationId xmlns:a16="http://schemas.microsoft.com/office/drawing/2014/main" id="{61F9F0DD-E708-AFC7-4EDF-DFA81117406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976" y="4394949"/>
            <a:ext cx="180000" cy="18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E48A991-0311-4C9E-2DAF-201B4ABE5427}"/>
              </a:ext>
            </a:extLst>
          </p:cNvPr>
          <p:cNvSpPr txBox="1"/>
          <p:nvPr/>
        </p:nvSpPr>
        <p:spPr>
          <a:xfrm>
            <a:off x="323528" y="465717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對員工而言具有不確定性</a:t>
            </a:r>
          </a:p>
        </p:txBody>
      </p:sp>
      <p:pic>
        <p:nvPicPr>
          <p:cNvPr id="14" name="圖片 13" descr="close (1).png">
            <a:extLst>
              <a:ext uri="{FF2B5EF4-FFF2-40B4-BE49-F238E27FC236}">
                <a16:creationId xmlns:a16="http://schemas.microsoft.com/office/drawing/2014/main" id="{C30070F0-7322-2D00-82BC-172BCEF10C4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976" y="4749651"/>
            <a:ext cx="180000" cy="180000"/>
          </a:xfrm>
          <a:prstGeom prst="rect">
            <a:avLst/>
          </a:prstGeom>
        </p:spPr>
      </p:pic>
      <p:sp>
        <p:nvSpPr>
          <p:cNvPr id="30" name="爆炸: 十四角 29">
            <a:extLst>
              <a:ext uri="{FF2B5EF4-FFF2-40B4-BE49-F238E27FC236}">
                <a16:creationId xmlns:a16="http://schemas.microsoft.com/office/drawing/2014/main" id="{FBECA07E-1A6A-0217-B9C2-E68F278218F5}"/>
              </a:ext>
            </a:extLst>
          </p:cNvPr>
          <p:cNvSpPr/>
          <p:nvPr/>
        </p:nvSpPr>
        <p:spPr>
          <a:xfrm rot="731327">
            <a:off x="6935681" y="1978076"/>
            <a:ext cx="1915666" cy="857250"/>
          </a:xfrm>
          <a:prstGeom prst="irregularSeal2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E2392A9-306B-A40D-E520-E48BCCA7A1C1}"/>
              </a:ext>
            </a:extLst>
          </p:cNvPr>
          <p:cNvSpPr txBox="1"/>
          <p:nvPr/>
        </p:nvSpPr>
        <p:spPr>
          <a:xfrm>
            <a:off x="7201862" y="2210549"/>
            <a:ext cx="11936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latin typeface="微軟正黑體" pitchFamily="34" charset="-120"/>
                <a:ea typeface="微軟正黑體" pitchFamily="34" charset="-120"/>
              </a:rPr>
              <a:t>考績僅有協理及</a:t>
            </a:r>
            <a:endParaRPr lang="en-US" altLang="zh-TW" sz="1100" b="1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100" b="1" dirty="0">
                <a:latin typeface="微軟正黑體" pitchFamily="34" charset="-120"/>
                <a:ea typeface="微軟正黑體" pitchFamily="34" charset="-120"/>
              </a:rPr>
              <a:t>員工本人可見！</a:t>
            </a: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3E1200AC-318B-A779-7E22-D4CB0CA2C561}"/>
              </a:ext>
            </a:extLst>
          </p:cNvPr>
          <p:cNvCxnSpPr/>
          <p:nvPr/>
        </p:nvCxnSpPr>
        <p:spPr>
          <a:xfrm>
            <a:off x="4572000" y="2406701"/>
            <a:ext cx="243381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itchFamily="34" charset="-120"/>
              </a:rPr>
              <a:t>各模組功能目的與介紹</a:t>
            </a:r>
            <a:endParaRPr lang="en-US" altLang="zh-TW" dirty="0">
              <a:latin typeface="微軟正黑體" pitchFamily="34" charset="-120"/>
            </a:endParaRPr>
          </a:p>
        </p:txBody>
      </p:sp>
      <p:grpSp>
        <p:nvGrpSpPr>
          <p:cNvPr id="2" name="群組 19"/>
          <p:cNvGrpSpPr/>
          <p:nvPr/>
        </p:nvGrpSpPr>
        <p:grpSpPr>
          <a:xfrm>
            <a:off x="193303" y="960028"/>
            <a:ext cx="101724" cy="124026"/>
            <a:chOff x="126876" y="1278929"/>
            <a:chExt cx="101724" cy="124026"/>
          </a:xfrm>
        </p:grpSpPr>
        <p:cxnSp>
          <p:nvCxnSpPr>
            <p:cNvPr id="101" name="直線接點 100"/>
            <p:cNvCxnSpPr/>
            <p:nvPr/>
          </p:nvCxnSpPr>
          <p:spPr>
            <a:xfrm flipH="1">
              <a:off x="126876" y="1278929"/>
              <a:ext cx="66328" cy="6632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/>
            <p:cNvCxnSpPr/>
            <p:nvPr/>
          </p:nvCxnSpPr>
          <p:spPr>
            <a:xfrm flipH="1" flipV="1">
              <a:off x="126876" y="1336627"/>
              <a:ext cx="66328" cy="6632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/>
            <p:nvPr/>
          </p:nvCxnSpPr>
          <p:spPr>
            <a:xfrm flipH="1">
              <a:off x="142305" y="1343025"/>
              <a:ext cx="86295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群組 20"/>
          <p:cNvGrpSpPr/>
          <p:nvPr/>
        </p:nvGrpSpPr>
        <p:grpSpPr>
          <a:xfrm flipH="1">
            <a:off x="460698" y="960028"/>
            <a:ext cx="101724" cy="124026"/>
            <a:chOff x="126876" y="1278929"/>
            <a:chExt cx="101724" cy="124026"/>
          </a:xfrm>
        </p:grpSpPr>
        <p:cxnSp>
          <p:nvCxnSpPr>
            <p:cNvPr id="106" name="直線接點 105"/>
            <p:cNvCxnSpPr/>
            <p:nvPr/>
          </p:nvCxnSpPr>
          <p:spPr>
            <a:xfrm flipH="1">
              <a:off x="126876" y="1278929"/>
              <a:ext cx="66328" cy="6632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 106"/>
            <p:cNvCxnSpPr/>
            <p:nvPr/>
          </p:nvCxnSpPr>
          <p:spPr>
            <a:xfrm flipH="1" flipV="1">
              <a:off x="126876" y="1336627"/>
              <a:ext cx="66328" cy="6632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 107"/>
            <p:cNvCxnSpPr/>
            <p:nvPr/>
          </p:nvCxnSpPr>
          <p:spPr>
            <a:xfrm flipH="1">
              <a:off x="142305" y="1343025"/>
              <a:ext cx="8629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弧形 108"/>
          <p:cNvSpPr/>
          <p:nvPr/>
        </p:nvSpPr>
        <p:spPr>
          <a:xfrm>
            <a:off x="728092" y="958863"/>
            <a:ext cx="134094" cy="134094"/>
          </a:xfrm>
          <a:prstGeom prst="arc">
            <a:avLst>
              <a:gd name="adj1" fmla="val 290639"/>
              <a:gd name="adj2" fmla="val 20508657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10" name="圓角矩形 109"/>
          <p:cNvSpPr/>
          <p:nvPr/>
        </p:nvSpPr>
        <p:spPr>
          <a:xfrm>
            <a:off x="1012274" y="928768"/>
            <a:ext cx="752016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1" name="五角星形 110"/>
          <p:cNvSpPr/>
          <p:nvPr/>
        </p:nvSpPr>
        <p:spPr>
          <a:xfrm>
            <a:off x="8314541" y="991780"/>
            <a:ext cx="90000" cy="90000"/>
          </a:xfrm>
          <a:prstGeom prst="star5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2" name="橢圓 111"/>
          <p:cNvSpPr/>
          <p:nvPr/>
        </p:nvSpPr>
        <p:spPr>
          <a:xfrm>
            <a:off x="8576956" y="937408"/>
            <a:ext cx="198744" cy="198744"/>
          </a:xfrm>
          <a:prstGeom prst="ellipse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8766826" y="915835"/>
            <a:ext cx="242374" cy="294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"/>
              </a:lnSpc>
            </a:pPr>
            <a:r>
              <a:rPr lang="en-US" altLang="zh-TW" dirty="0">
                <a:solidFill>
                  <a:prstClr val="black"/>
                </a:solidFill>
              </a:rPr>
              <a:t>.</a:t>
            </a:r>
          </a:p>
          <a:p>
            <a:pPr>
              <a:lnSpc>
                <a:spcPts val="400"/>
              </a:lnSpc>
            </a:pPr>
            <a:r>
              <a:rPr lang="en-US" altLang="zh-TW" dirty="0">
                <a:solidFill>
                  <a:prstClr val="black"/>
                </a:solidFill>
              </a:rPr>
              <a:t>.</a:t>
            </a:r>
          </a:p>
          <a:p>
            <a:pPr>
              <a:lnSpc>
                <a:spcPts val="400"/>
              </a:lnSpc>
            </a:pPr>
            <a:r>
              <a:rPr lang="en-US" altLang="zh-TW" dirty="0">
                <a:solidFill>
                  <a:prstClr val="black"/>
                </a:solidFill>
              </a:rPr>
              <a:t>.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1087282" y="901321"/>
            <a:ext cx="26212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solidFill>
                  <a:prstClr val="black"/>
                </a:solidFill>
              </a:rPr>
              <a:t>http://portal2023.sinoltd.local/TEEmployee/</a:t>
            </a:r>
            <a:endParaRPr lang="zh-TW" altLang="en-US" sz="1050" dirty="0">
              <a:solidFill>
                <a:prstClr val="black"/>
              </a:solidFill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386011" y="1320672"/>
            <a:ext cx="1204664" cy="3013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421953" y="1320672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prstClr val="black"/>
                </a:solidFill>
                <a:ea typeface="微軟正黑體" pitchFamily="34" charset="-120"/>
              </a:rPr>
              <a:t>1011</a:t>
            </a:r>
            <a:r>
              <a:rPr lang="zh-TW" altLang="en-US" sz="1400" dirty="0">
                <a:solidFill>
                  <a:prstClr val="black"/>
                </a:solidFill>
                <a:ea typeface="微軟正黑體" pitchFamily="34" charset="-120"/>
              </a:rPr>
              <a:t> 金城武</a:t>
            </a:r>
          </a:p>
        </p:txBody>
      </p:sp>
      <p:sp>
        <p:nvSpPr>
          <p:cNvPr id="117" name="文字方塊 116"/>
          <p:cNvSpPr txBox="1"/>
          <p:nvPr/>
        </p:nvSpPr>
        <p:spPr>
          <a:xfrm>
            <a:off x="8521576" y="92076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b="1" dirty="0">
                <a:solidFill>
                  <a:prstClr val="white"/>
                </a:solidFill>
                <a:ea typeface="微軟正黑體" pitchFamily="34" charset="-120"/>
              </a:rPr>
              <a:t>陳</a:t>
            </a:r>
          </a:p>
        </p:txBody>
      </p:sp>
      <p:grpSp>
        <p:nvGrpSpPr>
          <p:cNvPr id="5" name="群組 121"/>
          <p:cNvGrpSpPr/>
          <p:nvPr/>
        </p:nvGrpSpPr>
        <p:grpSpPr>
          <a:xfrm>
            <a:off x="707674" y="1824728"/>
            <a:ext cx="2432086" cy="1026932"/>
            <a:chOff x="899592" y="1707654"/>
            <a:chExt cx="2348880" cy="1264146"/>
          </a:xfrm>
        </p:grpSpPr>
        <p:sp>
          <p:nvSpPr>
            <p:cNvPr id="123" name="矩形 122"/>
            <p:cNvSpPr/>
            <p:nvPr/>
          </p:nvSpPr>
          <p:spPr>
            <a:xfrm>
              <a:off x="899592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文字方塊 123"/>
            <p:cNvSpPr txBox="1"/>
            <p:nvPr/>
          </p:nvSpPr>
          <p:spPr>
            <a:xfrm>
              <a:off x="1087577" y="2044548"/>
              <a:ext cx="1972909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核心專業盤點</a:t>
              </a:r>
            </a:p>
          </p:txBody>
        </p:sp>
      </p:grpSp>
      <p:grpSp>
        <p:nvGrpSpPr>
          <p:cNvPr id="6" name="群組 125"/>
          <p:cNvGrpSpPr/>
          <p:nvPr/>
        </p:nvGrpSpPr>
        <p:grpSpPr>
          <a:xfrm>
            <a:off x="3294508" y="1824208"/>
            <a:ext cx="2432086" cy="1026932"/>
            <a:chOff x="3467708" y="1707654"/>
            <a:chExt cx="2348880" cy="1264146"/>
          </a:xfrm>
        </p:grpSpPr>
        <p:sp>
          <p:nvSpPr>
            <p:cNvPr id="127" name="矩形 126"/>
            <p:cNvSpPr/>
            <p:nvPr/>
          </p:nvSpPr>
          <p:spPr>
            <a:xfrm>
              <a:off x="3467708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文字方塊 127"/>
            <p:cNvSpPr txBox="1"/>
            <p:nvPr/>
          </p:nvSpPr>
          <p:spPr>
            <a:xfrm>
              <a:off x="3655693" y="2044548"/>
              <a:ext cx="1972909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拓展專業培養</a:t>
              </a:r>
            </a:p>
          </p:txBody>
        </p:sp>
      </p:grpSp>
      <p:grpSp>
        <p:nvGrpSpPr>
          <p:cNvPr id="7" name="群組 128"/>
          <p:cNvGrpSpPr/>
          <p:nvPr/>
        </p:nvGrpSpPr>
        <p:grpSpPr>
          <a:xfrm>
            <a:off x="5881342" y="1824208"/>
            <a:ext cx="2432086" cy="1026932"/>
            <a:chOff x="6035824" y="1707654"/>
            <a:chExt cx="2348880" cy="1264146"/>
          </a:xfrm>
        </p:grpSpPr>
        <p:sp>
          <p:nvSpPr>
            <p:cNvPr id="131" name="矩形 130"/>
            <p:cNvSpPr/>
            <p:nvPr/>
          </p:nvSpPr>
          <p:spPr>
            <a:xfrm>
              <a:off x="6035824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32" name="文字方塊 131"/>
            <p:cNvSpPr txBox="1"/>
            <p:nvPr/>
          </p:nvSpPr>
          <p:spPr>
            <a:xfrm>
              <a:off x="6077016" y="2044548"/>
              <a:ext cx="2266496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培訓紀錄與規劃</a:t>
              </a:r>
            </a:p>
          </p:txBody>
        </p:sp>
      </p:grpSp>
      <p:grpSp>
        <p:nvGrpSpPr>
          <p:cNvPr id="8" name="群組 132"/>
          <p:cNvGrpSpPr/>
          <p:nvPr/>
        </p:nvGrpSpPr>
        <p:grpSpPr>
          <a:xfrm>
            <a:off x="715197" y="2922602"/>
            <a:ext cx="2432086" cy="1026932"/>
            <a:chOff x="8532440" y="1707654"/>
            <a:chExt cx="2348880" cy="1264146"/>
          </a:xfrm>
        </p:grpSpPr>
        <p:sp>
          <p:nvSpPr>
            <p:cNvPr id="134" name="矩形 133"/>
            <p:cNvSpPr/>
            <p:nvPr/>
          </p:nvSpPr>
          <p:spPr>
            <a:xfrm>
              <a:off x="8532440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文字方塊 135"/>
            <p:cNvSpPr txBox="1"/>
            <p:nvPr/>
          </p:nvSpPr>
          <p:spPr>
            <a:xfrm>
              <a:off x="8573632" y="2093461"/>
              <a:ext cx="2266496" cy="4925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年度行事曆目標</a:t>
              </a:r>
            </a:p>
          </p:txBody>
        </p:sp>
      </p:grpSp>
      <p:grpSp>
        <p:nvGrpSpPr>
          <p:cNvPr id="10" name="群組 61"/>
          <p:cNvGrpSpPr/>
          <p:nvPr/>
        </p:nvGrpSpPr>
        <p:grpSpPr>
          <a:xfrm>
            <a:off x="3294508" y="2927402"/>
            <a:ext cx="2432104" cy="1022132"/>
            <a:chOff x="830796" y="3235077"/>
            <a:chExt cx="2269273" cy="1264146"/>
          </a:xfrm>
        </p:grpSpPr>
        <p:sp>
          <p:nvSpPr>
            <p:cNvPr id="151" name="矩形 150"/>
            <p:cNvSpPr/>
            <p:nvPr/>
          </p:nvSpPr>
          <p:spPr>
            <a:xfrm>
              <a:off x="830796" y="3235077"/>
              <a:ext cx="2269256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文字方塊 152"/>
            <p:cNvSpPr txBox="1"/>
            <p:nvPr/>
          </p:nvSpPr>
          <p:spPr>
            <a:xfrm>
              <a:off x="910404" y="3571971"/>
              <a:ext cx="2189665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升等規劃與條件</a:t>
              </a:r>
            </a:p>
          </p:txBody>
        </p:sp>
      </p:grpSp>
      <p:grpSp>
        <p:nvGrpSpPr>
          <p:cNvPr id="11" name="群組 64"/>
          <p:cNvGrpSpPr/>
          <p:nvPr/>
        </p:nvGrpSpPr>
        <p:grpSpPr>
          <a:xfrm>
            <a:off x="5884921" y="2922602"/>
            <a:ext cx="2432086" cy="1026932"/>
            <a:chOff x="3398911" y="3235077"/>
            <a:chExt cx="2269256" cy="1264146"/>
          </a:xfrm>
        </p:grpSpPr>
        <p:sp>
          <p:nvSpPr>
            <p:cNvPr id="148" name="矩形 147"/>
            <p:cNvSpPr/>
            <p:nvPr/>
          </p:nvSpPr>
          <p:spPr>
            <a:xfrm>
              <a:off x="3398911" y="3235077"/>
              <a:ext cx="2269256" cy="126414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文字方塊 148"/>
            <p:cNvSpPr txBox="1"/>
            <p:nvPr/>
          </p:nvSpPr>
          <p:spPr>
            <a:xfrm>
              <a:off x="3620337" y="3620884"/>
              <a:ext cx="1906030" cy="4925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自評表與考核</a:t>
              </a:r>
            </a:p>
          </p:txBody>
        </p:sp>
      </p:grpSp>
      <p:grpSp>
        <p:nvGrpSpPr>
          <p:cNvPr id="12" name="群組 67"/>
          <p:cNvGrpSpPr/>
          <p:nvPr/>
        </p:nvGrpSpPr>
        <p:grpSpPr>
          <a:xfrm>
            <a:off x="707674" y="4021383"/>
            <a:ext cx="2432104" cy="1026932"/>
            <a:chOff x="5823520" y="3235077"/>
            <a:chExt cx="2269274" cy="1264146"/>
          </a:xfrm>
        </p:grpSpPr>
        <p:sp>
          <p:nvSpPr>
            <p:cNvPr id="142" name="矩形 141"/>
            <p:cNvSpPr/>
            <p:nvPr/>
          </p:nvSpPr>
          <p:spPr>
            <a:xfrm>
              <a:off x="5823520" y="3235077"/>
              <a:ext cx="2269257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文字方塊 146"/>
            <p:cNvSpPr txBox="1"/>
            <p:nvPr/>
          </p:nvSpPr>
          <p:spPr>
            <a:xfrm>
              <a:off x="5903128" y="3620884"/>
              <a:ext cx="2189666" cy="4925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工作紀錄管控表</a:t>
              </a:r>
            </a:p>
          </p:txBody>
        </p:sp>
      </p:grpSp>
      <p:grpSp>
        <p:nvGrpSpPr>
          <p:cNvPr id="13" name="群組 153">
            <a:extLst>
              <a:ext uri="{FF2B5EF4-FFF2-40B4-BE49-F238E27FC236}">
                <a16:creationId xmlns:a16="http://schemas.microsoft.com/office/drawing/2014/main" id="{9410534E-2208-C053-C85E-B98D385549FA}"/>
              </a:ext>
            </a:extLst>
          </p:cNvPr>
          <p:cNvGrpSpPr/>
          <p:nvPr/>
        </p:nvGrpSpPr>
        <p:grpSpPr>
          <a:xfrm>
            <a:off x="3294508" y="4029179"/>
            <a:ext cx="2432086" cy="1022132"/>
            <a:chOff x="8532440" y="1707654"/>
            <a:chExt cx="2348880" cy="1264146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16B4BD98-96C4-50CB-80B1-987D0D9E478D}"/>
                </a:ext>
              </a:extLst>
            </p:cNvPr>
            <p:cNvSpPr/>
            <p:nvPr/>
          </p:nvSpPr>
          <p:spPr>
            <a:xfrm>
              <a:off x="8532440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9" name="文字方塊 158">
              <a:extLst>
                <a:ext uri="{FF2B5EF4-FFF2-40B4-BE49-F238E27FC236}">
                  <a16:creationId xmlns:a16="http://schemas.microsoft.com/office/drawing/2014/main" id="{AF326038-0A55-589B-254C-CBADDB189C51}"/>
                </a:ext>
              </a:extLst>
            </p:cNvPr>
            <p:cNvSpPr txBox="1"/>
            <p:nvPr/>
          </p:nvSpPr>
          <p:spPr>
            <a:xfrm>
              <a:off x="8573635" y="2092304"/>
              <a:ext cx="2266496" cy="4948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人才培育資料庫</a:t>
              </a:r>
            </a:p>
          </p:txBody>
        </p:sp>
      </p:grpSp>
      <p:grpSp>
        <p:nvGrpSpPr>
          <p:cNvPr id="14" name="群組 153">
            <a:extLst>
              <a:ext uri="{FF2B5EF4-FFF2-40B4-BE49-F238E27FC236}">
                <a16:creationId xmlns:a16="http://schemas.microsoft.com/office/drawing/2014/main" id="{31A37D48-CC4F-24DC-8C5C-069EB2400289}"/>
              </a:ext>
            </a:extLst>
          </p:cNvPr>
          <p:cNvGrpSpPr/>
          <p:nvPr/>
        </p:nvGrpSpPr>
        <p:grpSpPr>
          <a:xfrm>
            <a:off x="5881357" y="4032394"/>
            <a:ext cx="2432086" cy="1026000"/>
            <a:chOff x="8532440" y="1707654"/>
            <a:chExt cx="2348880" cy="126414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92160A5-5652-1475-EDE8-B6A7C54B93FD}"/>
                </a:ext>
              </a:extLst>
            </p:cNvPr>
            <p:cNvSpPr/>
            <p:nvPr/>
          </p:nvSpPr>
          <p:spPr>
            <a:xfrm>
              <a:off x="8532440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287792A4-87B5-93D7-7C84-143CD7489355}"/>
                </a:ext>
              </a:extLst>
            </p:cNvPr>
            <p:cNvSpPr txBox="1"/>
            <p:nvPr/>
          </p:nvSpPr>
          <p:spPr>
            <a:xfrm>
              <a:off x="9014016" y="2092304"/>
              <a:ext cx="1385734" cy="4948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我要抱抱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822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6ED88A3A-ADB3-3A96-7331-51DBF7036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418"/>
          <a:stretch/>
        </p:blipFill>
        <p:spPr>
          <a:xfrm>
            <a:off x="4368740" y="804758"/>
            <a:ext cx="1582521" cy="118886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自評表與考核－工作表現可更客觀地呈現予主管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793310"/>
            <a:ext cx="1825490" cy="2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81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107504" y="1476241"/>
            <a:ext cx="692497" cy="2769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自評表</a:t>
            </a: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2869210"/>
            <a:ext cx="2016224" cy="1397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81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62792" y="843558"/>
            <a:ext cx="1008112" cy="36004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Before</a:t>
            </a:r>
            <a:endParaRPr lang="zh-TW" altLang="en-US" sz="16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37333" y="843558"/>
            <a:ext cx="1008000" cy="36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After</a:t>
            </a:r>
            <a:endParaRPr lang="zh-TW" altLang="en-US" sz="16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3065325" y="771550"/>
            <a:ext cx="0" cy="43719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043608" y="843558"/>
            <a:ext cx="1800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每到打考績時，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　要填好多表單</a:t>
            </a:r>
          </a:p>
        </p:txBody>
      </p:sp>
      <p:sp>
        <p:nvSpPr>
          <p:cNvPr id="13" name="矩形 12"/>
          <p:cNvSpPr/>
          <p:nvPr/>
        </p:nvSpPr>
        <p:spPr>
          <a:xfrm>
            <a:off x="911493" y="2581178"/>
            <a:ext cx="1846659" cy="2769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員工對主管考核表</a:t>
            </a:r>
          </a:p>
        </p:txBody>
      </p:sp>
      <p:pic>
        <p:nvPicPr>
          <p:cNvPr id="14" name="圖片 13" descr="confus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504" y="4377837"/>
            <a:ext cx="654572" cy="654572"/>
          </a:xfrm>
          <a:prstGeom prst="rect">
            <a:avLst/>
          </a:prstGeom>
        </p:spPr>
      </p:pic>
      <p:sp>
        <p:nvSpPr>
          <p:cNvPr id="21" name="圓角矩形 20"/>
          <p:cNvSpPr/>
          <p:nvPr/>
        </p:nvSpPr>
        <p:spPr>
          <a:xfrm>
            <a:off x="827584" y="4303064"/>
            <a:ext cx="2160240" cy="36004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27584" y="4303064"/>
            <a:ext cx="225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考績是主觀認定嗎？</a:t>
            </a:r>
            <a:endParaRPr lang="en-US" altLang="zh-TW" b="1" dirty="0">
              <a:solidFill>
                <a:schemeClr val="accent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827584" y="4709101"/>
            <a:ext cx="2158866" cy="36004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27583" y="4709101"/>
            <a:ext cx="2055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表單好多又分散</a:t>
            </a:r>
            <a:r>
              <a:rPr lang="en-US" altLang="zh-TW" b="1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…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3065325" y="1275606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整合在一起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都在平台上</a:t>
            </a:r>
          </a:p>
        </p:txBody>
      </p:sp>
      <p:grpSp>
        <p:nvGrpSpPr>
          <p:cNvPr id="34" name="群組 33"/>
          <p:cNvGrpSpPr/>
          <p:nvPr/>
        </p:nvGrpSpPr>
        <p:grpSpPr>
          <a:xfrm rot="16200000">
            <a:off x="5075573" y="1575762"/>
            <a:ext cx="139182" cy="835012"/>
            <a:chOff x="5192973" y="2013045"/>
            <a:chExt cx="232012" cy="1391935"/>
          </a:xfrm>
        </p:grpSpPr>
        <p:sp>
          <p:nvSpPr>
            <p:cNvPr id="31" name="手繪多邊形 30"/>
            <p:cNvSpPr/>
            <p:nvPr/>
          </p:nvSpPr>
          <p:spPr>
            <a:xfrm>
              <a:off x="5192973" y="2013045"/>
              <a:ext cx="232012" cy="696036"/>
            </a:xfrm>
            <a:custGeom>
              <a:avLst/>
              <a:gdLst>
                <a:gd name="connsiteX0" fmla="*/ 232012 w 232012"/>
                <a:gd name="connsiteY0" fmla="*/ 0 h 696036"/>
                <a:gd name="connsiteX1" fmla="*/ 150126 w 232012"/>
                <a:gd name="connsiteY1" fmla="*/ 0 h 696036"/>
                <a:gd name="connsiteX2" fmla="*/ 150126 w 232012"/>
                <a:gd name="connsiteY2" fmla="*/ 696036 h 696036"/>
                <a:gd name="connsiteX3" fmla="*/ 0 w 232012"/>
                <a:gd name="connsiteY3" fmla="*/ 696036 h 69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696036">
                  <a:moveTo>
                    <a:pt x="232012" y="0"/>
                  </a:moveTo>
                  <a:lnTo>
                    <a:pt x="150126" y="0"/>
                  </a:lnTo>
                  <a:lnTo>
                    <a:pt x="150126" y="696036"/>
                  </a:lnTo>
                  <a:lnTo>
                    <a:pt x="0" y="696036"/>
                  </a:lnTo>
                </a:path>
              </a:pathLst>
            </a:custGeom>
            <a:ln w="1270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手繪多邊形 31"/>
            <p:cNvSpPr/>
            <p:nvPr/>
          </p:nvSpPr>
          <p:spPr>
            <a:xfrm flipV="1">
              <a:off x="5192973" y="2708942"/>
              <a:ext cx="232012" cy="696036"/>
            </a:xfrm>
            <a:custGeom>
              <a:avLst/>
              <a:gdLst>
                <a:gd name="connsiteX0" fmla="*/ 232012 w 232012"/>
                <a:gd name="connsiteY0" fmla="*/ 0 h 696036"/>
                <a:gd name="connsiteX1" fmla="*/ 150126 w 232012"/>
                <a:gd name="connsiteY1" fmla="*/ 0 h 696036"/>
                <a:gd name="connsiteX2" fmla="*/ 150126 w 232012"/>
                <a:gd name="connsiteY2" fmla="*/ 696036 h 696036"/>
                <a:gd name="connsiteX3" fmla="*/ 0 w 232012"/>
                <a:gd name="connsiteY3" fmla="*/ 696036 h 69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696036">
                  <a:moveTo>
                    <a:pt x="232012" y="0"/>
                  </a:moveTo>
                  <a:lnTo>
                    <a:pt x="150126" y="0"/>
                  </a:lnTo>
                  <a:lnTo>
                    <a:pt x="150126" y="696036"/>
                  </a:lnTo>
                  <a:lnTo>
                    <a:pt x="0" y="696036"/>
                  </a:lnTo>
                </a:path>
              </a:pathLst>
            </a:custGeom>
            <a:ln w="1270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5" name="文字方塊 34"/>
          <p:cNvSpPr txBox="1"/>
          <p:nvPr/>
        </p:nvSpPr>
        <p:spPr>
          <a:xfrm>
            <a:off x="4455841" y="2091934"/>
            <a:ext cx="137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</a:rPr>
              <a:t>原表單整合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7733243" y="2091934"/>
            <a:ext cx="114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</a:rPr>
              <a:t>客觀考績</a:t>
            </a:r>
          </a:p>
        </p:txBody>
      </p:sp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43801" y="2418362"/>
            <a:ext cx="2268000" cy="2673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81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  <p:sp>
        <p:nvSpPr>
          <p:cNvPr id="43" name="手繪多邊形 42"/>
          <p:cNvSpPr/>
          <p:nvPr/>
        </p:nvSpPr>
        <p:spPr>
          <a:xfrm>
            <a:off x="6037115" y="2436125"/>
            <a:ext cx="2268000" cy="184245"/>
          </a:xfrm>
          <a:custGeom>
            <a:avLst/>
            <a:gdLst>
              <a:gd name="connsiteX0" fmla="*/ 1897039 w 1897039"/>
              <a:gd name="connsiteY0" fmla="*/ 0 h 184245"/>
              <a:gd name="connsiteX1" fmla="*/ 1897039 w 1897039"/>
              <a:gd name="connsiteY1" fmla="*/ 184245 h 184245"/>
              <a:gd name="connsiteX2" fmla="*/ 0 w 1897039"/>
              <a:gd name="connsiteY2" fmla="*/ 184245 h 184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7039" h="184245">
                <a:moveTo>
                  <a:pt x="1897039" y="0"/>
                </a:moveTo>
                <a:lnTo>
                  <a:pt x="1897039" y="184245"/>
                </a:lnTo>
                <a:lnTo>
                  <a:pt x="0" y="184245"/>
                </a:lnTo>
              </a:path>
            </a:pathLst>
          </a:cu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/>
          <p:cNvSpPr txBox="1"/>
          <p:nvPr/>
        </p:nvSpPr>
        <p:spPr>
          <a:xfrm>
            <a:off x="6367479" y="325669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KPI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易達成且客觀</a:t>
            </a:r>
          </a:p>
        </p:txBody>
      </p:sp>
      <p:pic>
        <p:nvPicPr>
          <p:cNvPr id="46" name="圖片 45" descr="check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87967" y="3342352"/>
            <a:ext cx="206152" cy="206152"/>
          </a:xfrm>
          <a:prstGeom prst="rect">
            <a:avLst/>
          </a:prstGeom>
        </p:spPr>
      </p:pic>
      <p:sp>
        <p:nvSpPr>
          <p:cNvPr id="47" name="文字方塊 46"/>
          <p:cNvSpPr txBox="1"/>
          <p:nvPr/>
        </p:nvSpPr>
        <p:spPr>
          <a:xfrm>
            <a:off x="6367479" y="372387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公平公正公開</a:t>
            </a:r>
          </a:p>
        </p:txBody>
      </p:sp>
      <p:pic>
        <p:nvPicPr>
          <p:cNvPr id="48" name="圖片 47" descr="check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87967" y="3809534"/>
            <a:ext cx="206152" cy="206152"/>
          </a:xfrm>
          <a:prstGeom prst="rect">
            <a:avLst/>
          </a:prstGeom>
        </p:spPr>
      </p:pic>
      <p:sp>
        <p:nvSpPr>
          <p:cNvPr id="49" name="文字方塊 48"/>
          <p:cNvSpPr txBox="1"/>
          <p:nvPr/>
        </p:nvSpPr>
        <p:spPr>
          <a:xfrm>
            <a:off x="6367478" y="4191060"/>
            <a:ext cx="2776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每半年考績面談檢視項目完成度</a:t>
            </a:r>
          </a:p>
        </p:txBody>
      </p:sp>
      <p:pic>
        <p:nvPicPr>
          <p:cNvPr id="50" name="圖片 49" descr="check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87967" y="4276716"/>
            <a:ext cx="206152" cy="206152"/>
          </a:xfrm>
          <a:prstGeom prst="rect">
            <a:avLst/>
          </a:prstGeom>
        </p:spPr>
      </p:pic>
      <p:sp>
        <p:nvSpPr>
          <p:cNvPr id="51" name="文字方塊 50"/>
          <p:cNvSpPr txBox="1"/>
          <p:nvPr/>
        </p:nvSpPr>
        <p:spPr>
          <a:xfrm>
            <a:off x="6367479" y="2787774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達成雙向溝通</a:t>
            </a:r>
          </a:p>
        </p:txBody>
      </p:sp>
      <p:pic>
        <p:nvPicPr>
          <p:cNvPr id="52" name="圖片 51" descr="check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87967" y="2873430"/>
            <a:ext cx="206152" cy="206152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2017600" y="2887195"/>
            <a:ext cx="504056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145392" y="2612694"/>
            <a:ext cx="45360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9B788C1-5C63-B7EA-FC67-4C64B56E6E93}"/>
              </a:ext>
            </a:extLst>
          </p:cNvPr>
          <p:cNvSpPr/>
          <p:nvPr/>
        </p:nvSpPr>
        <p:spPr>
          <a:xfrm>
            <a:off x="3772830" y="3229748"/>
            <a:ext cx="1279136" cy="144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D31E4DE-8F39-964E-EEE6-80EA47E092F6}"/>
              </a:ext>
            </a:extLst>
          </p:cNvPr>
          <p:cNvSpPr txBox="1"/>
          <p:nvPr/>
        </p:nvSpPr>
        <p:spPr>
          <a:xfrm>
            <a:off x="5043068" y="3179752"/>
            <a:ext cx="7957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公司目標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3EBC198-2CE3-E990-36E1-485BDF5EC85A}"/>
              </a:ext>
            </a:extLst>
          </p:cNvPr>
          <p:cNvSpPr/>
          <p:nvPr/>
        </p:nvSpPr>
        <p:spPr>
          <a:xfrm>
            <a:off x="3772830" y="3419358"/>
            <a:ext cx="1279136" cy="3770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2F73295-A3AE-66E9-8805-24B076FF71B3}"/>
              </a:ext>
            </a:extLst>
          </p:cNvPr>
          <p:cNvSpPr txBox="1"/>
          <p:nvPr/>
        </p:nvSpPr>
        <p:spPr>
          <a:xfrm>
            <a:off x="5043068" y="3475662"/>
            <a:ext cx="7957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部門目標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DB5958D-004B-3541-B5C0-DF2D8F1ACF17}"/>
              </a:ext>
            </a:extLst>
          </p:cNvPr>
          <p:cNvSpPr/>
          <p:nvPr/>
        </p:nvSpPr>
        <p:spPr>
          <a:xfrm>
            <a:off x="3772829" y="3842034"/>
            <a:ext cx="2065961" cy="12499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5C4D159-D0DB-3D40-F71D-D8FE364CE85B}"/>
              </a:ext>
            </a:extLst>
          </p:cNvPr>
          <p:cNvSpPr txBox="1"/>
          <p:nvPr/>
        </p:nvSpPr>
        <p:spPr>
          <a:xfrm>
            <a:off x="5043068" y="4516477"/>
            <a:ext cx="7957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群組目標</a:t>
            </a:r>
            <a:endParaRPr lang="en-US" altLang="zh-TW" sz="11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1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個人目標</a:t>
            </a: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C29C083B-ACA6-B677-FF13-5B7CE0789B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64" r="33742"/>
          <a:stretch/>
        </p:blipFill>
        <p:spPr>
          <a:xfrm>
            <a:off x="5877496" y="804758"/>
            <a:ext cx="814985" cy="118886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411DD421-EDFC-C776-847F-0AF0D1D06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83" r="15650"/>
          <a:stretch/>
        </p:blipFill>
        <p:spPr>
          <a:xfrm>
            <a:off x="8286037" y="804758"/>
            <a:ext cx="846663" cy="118886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F96AB649-AB46-7E35-5AAB-6872AA7D0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23"/>
          <a:stretch/>
        </p:blipFill>
        <p:spPr>
          <a:xfrm>
            <a:off x="6747020" y="804758"/>
            <a:ext cx="743477" cy="118886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4F2A1BDC-D8B6-0C1D-7328-8B9E35632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80" r="50353"/>
          <a:stretch/>
        </p:blipFill>
        <p:spPr>
          <a:xfrm>
            <a:off x="7505415" y="804758"/>
            <a:ext cx="780728" cy="1188860"/>
          </a:xfrm>
          <a:prstGeom prst="rect">
            <a:avLst/>
          </a:prstGeom>
        </p:spPr>
      </p:pic>
      <p:cxnSp>
        <p:nvCxnSpPr>
          <p:cNvPr id="38" name="直線接點 37"/>
          <p:cNvCxnSpPr/>
          <p:nvPr/>
        </p:nvCxnSpPr>
        <p:spPr>
          <a:xfrm>
            <a:off x="6327592" y="1923678"/>
            <a:ext cx="0" cy="144016"/>
          </a:xfrm>
          <a:prstGeom prst="line">
            <a:avLst/>
          </a:prstGeom>
          <a:ln w="1270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AD7F5108-C882-8F7E-AB51-D94378493238}"/>
              </a:ext>
            </a:extLst>
          </p:cNvPr>
          <p:cNvGrpSpPr/>
          <p:nvPr/>
        </p:nvGrpSpPr>
        <p:grpSpPr>
          <a:xfrm rot="16200000">
            <a:off x="8231470" y="1575762"/>
            <a:ext cx="139182" cy="835011"/>
            <a:chOff x="5192973" y="2013045"/>
            <a:chExt cx="232012" cy="1391933"/>
          </a:xfrm>
        </p:grpSpPr>
        <p:sp>
          <p:nvSpPr>
            <p:cNvPr id="42" name="手繪多邊形 30">
              <a:extLst>
                <a:ext uri="{FF2B5EF4-FFF2-40B4-BE49-F238E27FC236}">
                  <a16:creationId xmlns:a16="http://schemas.microsoft.com/office/drawing/2014/main" id="{8D280895-EA20-2909-33E1-803CF86F8EAD}"/>
                </a:ext>
              </a:extLst>
            </p:cNvPr>
            <p:cNvSpPr/>
            <p:nvPr/>
          </p:nvSpPr>
          <p:spPr>
            <a:xfrm>
              <a:off x="5192973" y="2013045"/>
              <a:ext cx="232012" cy="696036"/>
            </a:xfrm>
            <a:custGeom>
              <a:avLst/>
              <a:gdLst>
                <a:gd name="connsiteX0" fmla="*/ 232012 w 232012"/>
                <a:gd name="connsiteY0" fmla="*/ 0 h 696036"/>
                <a:gd name="connsiteX1" fmla="*/ 150126 w 232012"/>
                <a:gd name="connsiteY1" fmla="*/ 0 h 696036"/>
                <a:gd name="connsiteX2" fmla="*/ 150126 w 232012"/>
                <a:gd name="connsiteY2" fmla="*/ 696036 h 696036"/>
                <a:gd name="connsiteX3" fmla="*/ 0 w 232012"/>
                <a:gd name="connsiteY3" fmla="*/ 696036 h 69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696036">
                  <a:moveTo>
                    <a:pt x="232012" y="0"/>
                  </a:moveTo>
                  <a:lnTo>
                    <a:pt x="150126" y="0"/>
                  </a:lnTo>
                  <a:lnTo>
                    <a:pt x="150126" y="696036"/>
                  </a:lnTo>
                  <a:lnTo>
                    <a:pt x="0" y="696036"/>
                  </a:lnTo>
                </a:path>
              </a:pathLst>
            </a:custGeom>
            <a:ln w="1270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手繪多邊形 31">
              <a:extLst>
                <a:ext uri="{FF2B5EF4-FFF2-40B4-BE49-F238E27FC236}">
                  <a16:creationId xmlns:a16="http://schemas.microsoft.com/office/drawing/2014/main" id="{35F2D855-6543-2244-0769-9ECE442DF282}"/>
                </a:ext>
              </a:extLst>
            </p:cNvPr>
            <p:cNvSpPr/>
            <p:nvPr/>
          </p:nvSpPr>
          <p:spPr>
            <a:xfrm flipV="1">
              <a:off x="5192973" y="2708942"/>
              <a:ext cx="232012" cy="696036"/>
            </a:xfrm>
            <a:custGeom>
              <a:avLst/>
              <a:gdLst>
                <a:gd name="connsiteX0" fmla="*/ 232012 w 232012"/>
                <a:gd name="connsiteY0" fmla="*/ 0 h 696036"/>
                <a:gd name="connsiteX1" fmla="*/ 150126 w 232012"/>
                <a:gd name="connsiteY1" fmla="*/ 0 h 696036"/>
                <a:gd name="connsiteX2" fmla="*/ 150126 w 232012"/>
                <a:gd name="connsiteY2" fmla="*/ 696036 h 696036"/>
                <a:gd name="connsiteX3" fmla="*/ 0 w 232012"/>
                <a:gd name="connsiteY3" fmla="*/ 696036 h 69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696036">
                  <a:moveTo>
                    <a:pt x="232012" y="0"/>
                  </a:moveTo>
                  <a:lnTo>
                    <a:pt x="150126" y="0"/>
                  </a:lnTo>
                  <a:lnTo>
                    <a:pt x="150126" y="696036"/>
                  </a:lnTo>
                  <a:lnTo>
                    <a:pt x="0" y="696036"/>
                  </a:lnTo>
                </a:path>
              </a:pathLst>
            </a:custGeom>
            <a:ln w="1270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280658C-6C65-C3B4-8673-3F1398BE51AC}"/>
              </a:ext>
            </a:extLst>
          </p:cNvPr>
          <p:cNvSpPr txBox="1"/>
          <p:nvPr/>
        </p:nvSpPr>
        <p:spPr>
          <a:xfrm>
            <a:off x="5628766" y="2091934"/>
            <a:ext cx="137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</a:rPr>
              <a:t>回饋</a:t>
            </a: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ACA5BA76-09C9-60C3-018C-7501D06DD87F}"/>
              </a:ext>
            </a:extLst>
          </p:cNvPr>
          <p:cNvCxnSpPr/>
          <p:nvPr/>
        </p:nvCxnSpPr>
        <p:spPr>
          <a:xfrm>
            <a:off x="7109774" y="1923678"/>
            <a:ext cx="0" cy="144016"/>
          </a:xfrm>
          <a:prstGeom prst="line">
            <a:avLst/>
          </a:prstGeom>
          <a:ln w="1270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464C16E9-495B-F89E-5EBF-02C2340FF0B0}"/>
              </a:ext>
            </a:extLst>
          </p:cNvPr>
          <p:cNvSpPr txBox="1"/>
          <p:nvPr/>
        </p:nvSpPr>
        <p:spPr>
          <a:xfrm>
            <a:off x="6410948" y="2091934"/>
            <a:ext cx="137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</a:rPr>
              <a:t>圖表化</a:t>
            </a:r>
          </a:p>
        </p:txBody>
      </p:sp>
      <p:sp>
        <p:nvSpPr>
          <p:cNvPr id="60" name="手繪多邊形: 圖案 59">
            <a:extLst>
              <a:ext uri="{FF2B5EF4-FFF2-40B4-BE49-F238E27FC236}">
                <a16:creationId xmlns:a16="http://schemas.microsoft.com/office/drawing/2014/main" id="{B4D56F7A-9E0C-4A0C-F5E7-54DAEB64ACA9}"/>
              </a:ext>
            </a:extLst>
          </p:cNvPr>
          <p:cNvSpPr/>
          <p:nvPr/>
        </p:nvSpPr>
        <p:spPr>
          <a:xfrm>
            <a:off x="807720" y="1615440"/>
            <a:ext cx="3672840" cy="632460"/>
          </a:xfrm>
          <a:custGeom>
            <a:avLst/>
            <a:gdLst>
              <a:gd name="connsiteX0" fmla="*/ 0 w 3672840"/>
              <a:gd name="connsiteY0" fmla="*/ 0 h 632460"/>
              <a:gd name="connsiteX1" fmla="*/ 2103120 w 3672840"/>
              <a:gd name="connsiteY1" fmla="*/ 0 h 632460"/>
              <a:gd name="connsiteX2" fmla="*/ 2103120 w 3672840"/>
              <a:gd name="connsiteY2" fmla="*/ 632460 h 632460"/>
              <a:gd name="connsiteX3" fmla="*/ 3672840 w 3672840"/>
              <a:gd name="connsiteY3" fmla="*/ 632460 h 63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2840" h="632460">
                <a:moveTo>
                  <a:pt x="0" y="0"/>
                </a:moveTo>
                <a:lnTo>
                  <a:pt x="2103120" y="0"/>
                </a:lnTo>
                <a:lnTo>
                  <a:pt x="2103120" y="632460"/>
                </a:lnTo>
                <a:lnTo>
                  <a:pt x="3672840" y="632460"/>
                </a:lnTo>
              </a:path>
            </a:pathLst>
          </a:cu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BEA222EB-659A-29F7-0014-6F2E3BA00067}"/>
              </a:ext>
            </a:extLst>
          </p:cNvPr>
          <p:cNvSpPr/>
          <p:nvPr/>
        </p:nvSpPr>
        <p:spPr>
          <a:xfrm>
            <a:off x="2766059" y="2247900"/>
            <a:ext cx="144000" cy="468000"/>
          </a:xfrm>
          <a:custGeom>
            <a:avLst/>
            <a:gdLst>
              <a:gd name="connsiteX0" fmla="*/ 0 w 137160"/>
              <a:gd name="connsiteY0" fmla="*/ 533400 h 533400"/>
              <a:gd name="connsiteX1" fmla="*/ 137160 w 137160"/>
              <a:gd name="connsiteY1" fmla="*/ 533400 h 533400"/>
              <a:gd name="connsiteX2" fmla="*/ 137160 w 137160"/>
              <a:gd name="connsiteY2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" h="533400">
                <a:moveTo>
                  <a:pt x="0" y="533400"/>
                </a:moveTo>
                <a:lnTo>
                  <a:pt x="137160" y="533400"/>
                </a:lnTo>
                <a:lnTo>
                  <a:pt x="137160" y="0"/>
                </a:lnTo>
              </a:path>
            </a:pathLst>
          </a:cu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83CEFDA5-78B0-1988-4C2F-D7B0500F8518}"/>
              </a:ext>
            </a:extLst>
          </p:cNvPr>
          <p:cNvSpPr/>
          <p:nvPr/>
        </p:nvSpPr>
        <p:spPr>
          <a:xfrm>
            <a:off x="3388123" y="2419986"/>
            <a:ext cx="365486" cy="2769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KPI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3" name="圖片 62" descr="arrow.png">
            <a:extLst>
              <a:ext uri="{FF2B5EF4-FFF2-40B4-BE49-F238E27FC236}">
                <a16:creationId xmlns:a16="http://schemas.microsoft.com/office/drawing/2014/main" id="{590774EC-CAFA-AE6A-8DC0-F744D65B41BD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6270156">
            <a:off x="5776351" y="1866953"/>
            <a:ext cx="287632" cy="287632"/>
          </a:xfrm>
          <a:prstGeom prst="rect">
            <a:avLst/>
          </a:prstGeom>
        </p:spPr>
      </p:pic>
      <p:pic>
        <p:nvPicPr>
          <p:cNvPr id="51200" name="圖片 51199" descr="arrow.png">
            <a:extLst>
              <a:ext uri="{FF2B5EF4-FFF2-40B4-BE49-F238E27FC236}">
                <a16:creationId xmlns:a16="http://schemas.microsoft.com/office/drawing/2014/main" id="{7B1F6980-9BEC-E7A0-7EDF-6B50CAB3C20F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70667" y="1866953"/>
            <a:ext cx="287632" cy="2876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itchFamily="34" charset="-120"/>
              </a:rPr>
              <a:t>各模組功能目的與介紹</a:t>
            </a:r>
            <a:endParaRPr lang="en-US" altLang="zh-TW" dirty="0">
              <a:latin typeface="微軟正黑體" pitchFamily="34" charset="-120"/>
            </a:endParaRPr>
          </a:p>
        </p:txBody>
      </p:sp>
      <p:grpSp>
        <p:nvGrpSpPr>
          <p:cNvPr id="2" name="群組 19"/>
          <p:cNvGrpSpPr/>
          <p:nvPr/>
        </p:nvGrpSpPr>
        <p:grpSpPr>
          <a:xfrm>
            <a:off x="193303" y="960028"/>
            <a:ext cx="101724" cy="124026"/>
            <a:chOff x="126876" y="1278929"/>
            <a:chExt cx="101724" cy="124026"/>
          </a:xfrm>
        </p:grpSpPr>
        <p:cxnSp>
          <p:nvCxnSpPr>
            <p:cNvPr id="101" name="直線接點 100"/>
            <p:cNvCxnSpPr/>
            <p:nvPr/>
          </p:nvCxnSpPr>
          <p:spPr>
            <a:xfrm flipH="1">
              <a:off x="126876" y="1278929"/>
              <a:ext cx="66328" cy="6632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/>
            <p:cNvCxnSpPr/>
            <p:nvPr/>
          </p:nvCxnSpPr>
          <p:spPr>
            <a:xfrm flipH="1" flipV="1">
              <a:off x="126876" y="1336627"/>
              <a:ext cx="66328" cy="6632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/>
            <p:nvPr/>
          </p:nvCxnSpPr>
          <p:spPr>
            <a:xfrm flipH="1">
              <a:off x="142305" y="1343025"/>
              <a:ext cx="86295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群組 20"/>
          <p:cNvGrpSpPr/>
          <p:nvPr/>
        </p:nvGrpSpPr>
        <p:grpSpPr>
          <a:xfrm flipH="1">
            <a:off x="460698" y="960028"/>
            <a:ext cx="101724" cy="124026"/>
            <a:chOff x="126876" y="1278929"/>
            <a:chExt cx="101724" cy="124026"/>
          </a:xfrm>
        </p:grpSpPr>
        <p:cxnSp>
          <p:nvCxnSpPr>
            <p:cNvPr id="106" name="直線接點 105"/>
            <p:cNvCxnSpPr/>
            <p:nvPr/>
          </p:nvCxnSpPr>
          <p:spPr>
            <a:xfrm flipH="1">
              <a:off x="126876" y="1278929"/>
              <a:ext cx="66328" cy="6632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 106"/>
            <p:cNvCxnSpPr/>
            <p:nvPr/>
          </p:nvCxnSpPr>
          <p:spPr>
            <a:xfrm flipH="1" flipV="1">
              <a:off x="126876" y="1336627"/>
              <a:ext cx="66328" cy="6632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 107"/>
            <p:cNvCxnSpPr/>
            <p:nvPr/>
          </p:nvCxnSpPr>
          <p:spPr>
            <a:xfrm flipH="1">
              <a:off x="142305" y="1343025"/>
              <a:ext cx="8629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弧形 108"/>
          <p:cNvSpPr/>
          <p:nvPr/>
        </p:nvSpPr>
        <p:spPr>
          <a:xfrm>
            <a:off x="728092" y="958863"/>
            <a:ext cx="134094" cy="134094"/>
          </a:xfrm>
          <a:prstGeom prst="arc">
            <a:avLst>
              <a:gd name="adj1" fmla="val 290639"/>
              <a:gd name="adj2" fmla="val 20508657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10" name="圓角矩形 109"/>
          <p:cNvSpPr/>
          <p:nvPr/>
        </p:nvSpPr>
        <p:spPr>
          <a:xfrm>
            <a:off x="1012274" y="928768"/>
            <a:ext cx="752016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1" name="五角星形 110"/>
          <p:cNvSpPr/>
          <p:nvPr/>
        </p:nvSpPr>
        <p:spPr>
          <a:xfrm>
            <a:off x="8314541" y="991780"/>
            <a:ext cx="90000" cy="90000"/>
          </a:xfrm>
          <a:prstGeom prst="star5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2" name="橢圓 111"/>
          <p:cNvSpPr/>
          <p:nvPr/>
        </p:nvSpPr>
        <p:spPr>
          <a:xfrm>
            <a:off x="8576956" y="937408"/>
            <a:ext cx="198744" cy="198744"/>
          </a:xfrm>
          <a:prstGeom prst="ellipse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8766826" y="915835"/>
            <a:ext cx="242374" cy="294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"/>
              </a:lnSpc>
            </a:pPr>
            <a:r>
              <a:rPr lang="en-US" altLang="zh-TW" dirty="0">
                <a:solidFill>
                  <a:prstClr val="black"/>
                </a:solidFill>
              </a:rPr>
              <a:t>.</a:t>
            </a:r>
          </a:p>
          <a:p>
            <a:pPr>
              <a:lnSpc>
                <a:spcPts val="400"/>
              </a:lnSpc>
            </a:pPr>
            <a:r>
              <a:rPr lang="en-US" altLang="zh-TW" dirty="0">
                <a:solidFill>
                  <a:prstClr val="black"/>
                </a:solidFill>
              </a:rPr>
              <a:t>.</a:t>
            </a:r>
          </a:p>
          <a:p>
            <a:pPr>
              <a:lnSpc>
                <a:spcPts val="400"/>
              </a:lnSpc>
            </a:pPr>
            <a:r>
              <a:rPr lang="en-US" altLang="zh-TW" dirty="0">
                <a:solidFill>
                  <a:prstClr val="black"/>
                </a:solidFill>
              </a:rPr>
              <a:t>.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1087282" y="901321"/>
            <a:ext cx="26212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solidFill>
                  <a:prstClr val="black"/>
                </a:solidFill>
              </a:rPr>
              <a:t>http://portal2023.sinoltd.local/TEEmployee/</a:t>
            </a:r>
            <a:endParaRPr lang="zh-TW" altLang="en-US" sz="1050" dirty="0">
              <a:solidFill>
                <a:prstClr val="black"/>
              </a:solidFill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386011" y="1320672"/>
            <a:ext cx="1204664" cy="3013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421953" y="1320672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prstClr val="black"/>
                </a:solidFill>
                <a:ea typeface="微軟正黑體" pitchFamily="34" charset="-120"/>
              </a:rPr>
              <a:t>1011</a:t>
            </a:r>
            <a:r>
              <a:rPr lang="zh-TW" altLang="en-US" sz="1400" dirty="0">
                <a:solidFill>
                  <a:prstClr val="black"/>
                </a:solidFill>
                <a:ea typeface="微軟正黑體" pitchFamily="34" charset="-120"/>
              </a:rPr>
              <a:t> 金城武</a:t>
            </a:r>
          </a:p>
        </p:txBody>
      </p:sp>
      <p:sp>
        <p:nvSpPr>
          <p:cNvPr id="117" name="文字方塊 116"/>
          <p:cNvSpPr txBox="1"/>
          <p:nvPr/>
        </p:nvSpPr>
        <p:spPr>
          <a:xfrm>
            <a:off x="8521576" y="92076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b="1" dirty="0">
                <a:solidFill>
                  <a:prstClr val="white"/>
                </a:solidFill>
                <a:ea typeface="微軟正黑體" pitchFamily="34" charset="-120"/>
              </a:rPr>
              <a:t>陳</a:t>
            </a:r>
          </a:p>
        </p:txBody>
      </p:sp>
      <p:grpSp>
        <p:nvGrpSpPr>
          <p:cNvPr id="5" name="群組 121"/>
          <p:cNvGrpSpPr/>
          <p:nvPr/>
        </p:nvGrpSpPr>
        <p:grpSpPr>
          <a:xfrm>
            <a:off x="707674" y="1824728"/>
            <a:ext cx="2432086" cy="1026932"/>
            <a:chOff x="899592" y="1707654"/>
            <a:chExt cx="2348880" cy="1264146"/>
          </a:xfrm>
        </p:grpSpPr>
        <p:sp>
          <p:nvSpPr>
            <p:cNvPr id="123" name="矩形 122"/>
            <p:cNvSpPr/>
            <p:nvPr/>
          </p:nvSpPr>
          <p:spPr>
            <a:xfrm>
              <a:off x="899592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文字方塊 123"/>
            <p:cNvSpPr txBox="1"/>
            <p:nvPr/>
          </p:nvSpPr>
          <p:spPr>
            <a:xfrm>
              <a:off x="1087577" y="2044548"/>
              <a:ext cx="1972909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核心專業盤點</a:t>
              </a:r>
            </a:p>
          </p:txBody>
        </p:sp>
      </p:grpSp>
      <p:grpSp>
        <p:nvGrpSpPr>
          <p:cNvPr id="6" name="群組 125"/>
          <p:cNvGrpSpPr/>
          <p:nvPr/>
        </p:nvGrpSpPr>
        <p:grpSpPr>
          <a:xfrm>
            <a:off x="3294508" y="1824208"/>
            <a:ext cx="2432086" cy="1026932"/>
            <a:chOff x="3467708" y="1707654"/>
            <a:chExt cx="2348880" cy="1264146"/>
          </a:xfrm>
        </p:grpSpPr>
        <p:sp>
          <p:nvSpPr>
            <p:cNvPr id="127" name="矩形 126"/>
            <p:cNvSpPr/>
            <p:nvPr/>
          </p:nvSpPr>
          <p:spPr>
            <a:xfrm>
              <a:off x="3467708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文字方塊 127"/>
            <p:cNvSpPr txBox="1"/>
            <p:nvPr/>
          </p:nvSpPr>
          <p:spPr>
            <a:xfrm>
              <a:off x="3655693" y="2044548"/>
              <a:ext cx="1972909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拓展專業培養</a:t>
              </a:r>
            </a:p>
          </p:txBody>
        </p:sp>
      </p:grpSp>
      <p:grpSp>
        <p:nvGrpSpPr>
          <p:cNvPr id="7" name="群組 128"/>
          <p:cNvGrpSpPr/>
          <p:nvPr/>
        </p:nvGrpSpPr>
        <p:grpSpPr>
          <a:xfrm>
            <a:off x="5881342" y="1824208"/>
            <a:ext cx="2432086" cy="1026932"/>
            <a:chOff x="6035824" y="1707654"/>
            <a:chExt cx="2348880" cy="1264146"/>
          </a:xfrm>
        </p:grpSpPr>
        <p:sp>
          <p:nvSpPr>
            <p:cNvPr id="131" name="矩形 130"/>
            <p:cNvSpPr/>
            <p:nvPr/>
          </p:nvSpPr>
          <p:spPr>
            <a:xfrm>
              <a:off x="6035824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32" name="文字方塊 131"/>
            <p:cNvSpPr txBox="1"/>
            <p:nvPr/>
          </p:nvSpPr>
          <p:spPr>
            <a:xfrm>
              <a:off x="6077016" y="2044548"/>
              <a:ext cx="2266496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培訓紀錄與規劃</a:t>
              </a:r>
            </a:p>
          </p:txBody>
        </p:sp>
      </p:grpSp>
      <p:grpSp>
        <p:nvGrpSpPr>
          <p:cNvPr id="8" name="群組 132"/>
          <p:cNvGrpSpPr/>
          <p:nvPr/>
        </p:nvGrpSpPr>
        <p:grpSpPr>
          <a:xfrm>
            <a:off x="715197" y="2922602"/>
            <a:ext cx="2432086" cy="1026932"/>
            <a:chOff x="8532440" y="1707654"/>
            <a:chExt cx="2348880" cy="1264146"/>
          </a:xfrm>
        </p:grpSpPr>
        <p:sp>
          <p:nvSpPr>
            <p:cNvPr id="134" name="矩形 133"/>
            <p:cNvSpPr/>
            <p:nvPr/>
          </p:nvSpPr>
          <p:spPr>
            <a:xfrm>
              <a:off x="8532440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文字方塊 135"/>
            <p:cNvSpPr txBox="1"/>
            <p:nvPr/>
          </p:nvSpPr>
          <p:spPr>
            <a:xfrm>
              <a:off x="8573632" y="2093461"/>
              <a:ext cx="2266496" cy="4925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年度行事曆目標</a:t>
              </a:r>
            </a:p>
          </p:txBody>
        </p:sp>
      </p:grpSp>
      <p:grpSp>
        <p:nvGrpSpPr>
          <p:cNvPr id="10" name="群組 61"/>
          <p:cNvGrpSpPr/>
          <p:nvPr/>
        </p:nvGrpSpPr>
        <p:grpSpPr>
          <a:xfrm>
            <a:off x="3294508" y="2927402"/>
            <a:ext cx="2432104" cy="1022132"/>
            <a:chOff x="830796" y="3235077"/>
            <a:chExt cx="2269273" cy="1264146"/>
          </a:xfrm>
        </p:grpSpPr>
        <p:sp>
          <p:nvSpPr>
            <p:cNvPr id="151" name="矩形 150"/>
            <p:cNvSpPr/>
            <p:nvPr/>
          </p:nvSpPr>
          <p:spPr>
            <a:xfrm>
              <a:off x="830796" y="3235077"/>
              <a:ext cx="2269256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文字方塊 152"/>
            <p:cNvSpPr txBox="1"/>
            <p:nvPr/>
          </p:nvSpPr>
          <p:spPr>
            <a:xfrm>
              <a:off x="910404" y="3571971"/>
              <a:ext cx="2189665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升等規劃與條件</a:t>
              </a:r>
            </a:p>
          </p:txBody>
        </p:sp>
      </p:grpSp>
      <p:grpSp>
        <p:nvGrpSpPr>
          <p:cNvPr id="11" name="群組 64"/>
          <p:cNvGrpSpPr/>
          <p:nvPr/>
        </p:nvGrpSpPr>
        <p:grpSpPr>
          <a:xfrm>
            <a:off x="5884921" y="2922602"/>
            <a:ext cx="2432086" cy="1026932"/>
            <a:chOff x="3398911" y="3235077"/>
            <a:chExt cx="2269256" cy="1264146"/>
          </a:xfrm>
        </p:grpSpPr>
        <p:sp>
          <p:nvSpPr>
            <p:cNvPr id="148" name="矩形 147"/>
            <p:cNvSpPr/>
            <p:nvPr/>
          </p:nvSpPr>
          <p:spPr>
            <a:xfrm>
              <a:off x="3398911" y="3235077"/>
              <a:ext cx="2269256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文字方塊 148"/>
            <p:cNvSpPr txBox="1"/>
            <p:nvPr/>
          </p:nvSpPr>
          <p:spPr>
            <a:xfrm>
              <a:off x="3620337" y="3620884"/>
              <a:ext cx="1906030" cy="4925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自評表與考核</a:t>
              </a:r>
            </a:p>
          </p:txBody>
        </p:sp>
      </p:grpSp>
      <p:grpSp>
        <p:nvGrpSpPr>
          <p:cNvPr id="12" name="群組 67"/>
          <p:cNvGrpSpPr/>
          <p:nvPr/>
        </p:nvGrpSpPr>
        <p:grpSpPr>
          <a:xfrm>
            <a:off x="707674" y="4021383"/>
            <a:ext cx="2432104" cy="1026932"/>
            <a:chOff x="5823520" y="3235077"/>
            <a:chExt cx="2269274" cy="1264146"/>
          </a:xfrm>
        </p:grpSpPr>
        <p:sp>
          <p:nvSpPr>
            <p:cNvPr id="142" name="矩形 141"/>
            <p:cNvSpPr/>
            <p:nvPr/>
          </p:nvSpPr>
          <p:spPr>
            <a:xfrm>
              <a:off x="5823520" y="3235077"/>
              <a:ext cx="2269257" cy="126414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文字方塊 146"/>
            <p:cNvSpPr txBox="1"/>
            <p:nvPr/>
          </p:nvSpPr>
          <p:spPr>
            <a:xfrm>
              <a:off x="5903128" y="3620884"/>
              <a:ext cx="2189666" cy="4925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工作紀錄管控表</a:t>
              </a:r>
            </a:p>
          </p:txBody>
        </p:sp>
      </p:grpSp>
      <p:grpSp>
        <p:nvGrpSpPr>
          <p:cNvPr id="13" name="群組 153">
            <a:extLst>
              <a:ext uri="{FF2B5EF4-FFF2-40B4-BE49-F238E27FC236}">
                <a16:creationId xmlns:a16="http://schemas.microsoft.com/office/drawing/2014/main" id="{9410534E-2208-C053-C85E-B98D385549FA}"/>
              </a:ext>
            </a:extLst>
          </p:cNvPr>
          <p:cNvGrpSpPr/>
          <p:nvPr/>
        </p:nvGrpSpPr>
        <p:grpSpPr>
          <a:xfrm>
            <a:off x="3294508" y="4029179"/>
            <a:ext cx="2432086" cy="1022132"/>
            <a:chOff x="8532440" y="1707654"/>
            <a:chExt cx="2348880" cy="1264146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16B4BD98-96C4-50CB-80B1-987D0D9E478D}"/>
                </a:ext>
              </a:extLst>
            </p:cNvPr>
            <p:cNvSpPr/>
            <p:nvPr/>
          </p:nvSpPr>
          <p:spPr>
            <a:xfrm>
              <a:off x="8532440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9" name="文字方塊 158">
              <a:extLst>
                <a:ext uri="{FF2B5EF4-FFF2-40B4-BE49-F238E27FC236}">
                  <a16:creationId xmlns:a16="http://schemas.microsoft.com/office/drawing/2014/main" id="{AF326038-0A55-589B-254C-CBADDB189C51}"/>
                </a:ext>
              </a:extLst>
            </p:cNvPr>
            <p:cNvSpPr txBox="1"/>
            <p:nvPr/>
          </p:nvSpPr>
          <p:spPr>
            <a:xfrm>
              <a:off x="8573635" y="2092304"/>
              <a:ext cx="2266496" cy="4948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人才培育資料庫</a:t>
              </a:r>
            </a:p>
          </p:txBody>
        </p:sp>
      </p:grpSp>
      <p:grpSp>
        <p:nvGrpSpPr>
          <p:cNvPr id="14" name="群組 153">
            <a:extLst>
              <a:ext uri="{FF2B5EF4-FFF2-40B4-BE49-F238E27FC236}">
                <a16:creationId xmlns:a16="http://schemas.microsoft.com/office/drawing/2014/main" id="{31A37D48-CC4F-24DC-8C5C-069EB2400289}"/>
              </a:ext>
            </a:extLst>
          </p:cNvPr>
          <p:cNvGrpSpPr/>
          <p:nvPr/>
        </p:nvGrpSpPr>
        <p:grpSpPr>
          <a:xfrm>
            <a:off x="5881357" y="4032394"/>
            <a:ext cx="2432086" cy="1026000"/>
            <a:chOff x="8532440" y="1707654"/>
            <a:chExt cx="2348880" cy="126414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92160A5-5652-1475-EDE8-B6A7C54B93FD}"/>
                </a:ext>
              </a:extLst>
            </p:cNvPr>
            <p:cNvSpPr/>
            <p:nvPr/>
          </p:nvSpPr>
          <p:spPr>
            <a:xfrm>
              <a:off x="8532440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287792A4-87B5-93D7-7C84-143CD7489355}"/>
                </a:ext>
              </a:extLst>
            </p:cNvPr>
            <p:cNvSpPr txBox="1"/>
            <p:nvPr/>
          </p:nvSpPr>
          <p:spPr>
            <a:xfrm>
              <a:off x="9014016" y="2092304"/>
              <a:ext cx="1385734" cy="4948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我要抱抱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339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5619A21-479A-8650-96D5-46741EFEC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509" y="1821906"/>
            <a:ext cx="4715383" cy="2098920"/>
          </a:xfrm>
          <a:prstGeom prst="rect">
            <a:avLst/>
          </a:prstGeom>
        </p:spPr>
      </p:pic>
      <p:cxnSp>
        <p:nvCxnSpPr>
          <p:cNvPr id="95" name="直線接點 94"/>
          <p:cNvCxnSpPr>
            <a:stCxn id="92" idx="2"/>
            <a:endCxn id="86" idx="2"/>
          </p:cNvCxnSpPr>
          <p:nvPr/>
        </p:nvCxnSpPr>
        <p:spPr>
          <a:xfrm flipH="1">
            <a:off x="4860032" y="1527634"/>
            <a:ext cx="2664296" cy="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工作紀錄管控表－具體掌握並反映工作量</a:t>
            </a:r>
          </a:p>
        </p:txBody>
      </p:sp>
      <p:sp>
        <p:nvSpPr>
          <p:cNvPr id="9" name="矩形 8"/>
          <p:cNvSpPr/>
          <p:nvPr/>
        </p:nvSpPr>
        <p:spPr>
          <a:xfrm>
            <a:off x="62792" y="843558"/>
            <a:ext cx="1008112" cy="36004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Before</a:t>
            </a:r>
            <a:endParaRPr lang="zh-TW" altLang="en-US" sz="16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11960" y="843558"/>
            <a:ext cx="1008000" cy="36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After</a:t>
            </a:r>
            <a:endParaRPr lang="zh-TW" altLang="en-US" sz="16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4139952" y="771550"/>
            <a:ext cx="0" cy="43719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8"/>
          <p:cNvPicPr>
            <a:picLocks noChangeAspect="1" noChangeArrowheads="1"/>
          </p:cNvPicPr>
          <p:nvPr/>
        </p:nvPicPr>
        <p:blipFill>
          <a:blip r:embed="rId3" cstate="print"/>
          <a:srcRect r="30232"/>
          <a:stretch>
            <a:fillRect/>
          </a:stretch>
        </p:blipFill>
        <p:spPr bwMode="auto">
          <a:xfrm>
            <a:off x="395536" y="1635646"/>
            <a:ext cx="3240360" cy="2552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81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  <p:sp>
        <p:nvSpPr>
          <p:cNvPr id="39" name="文字方塊 38"/>
          <p:cNvSpPr txBox="1"/>
          <p:nvPr/>
        </p:nvSpPr>
        <p:spPr>
          <a:xfrm>
            <a:off x="0" y="1203598"/>
            <a:ext cx="406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每月手填，對旬卡對到眼花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323528" y="429994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時數會有誤差，檔案不知放哪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323528" y="465998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費時費工且難保存</a:t>
            </a:r>
          </a:p>
        </p:txBody>
      </p:sp>
      <p:pic>
        <p:nvPicPr>
          <p:cNvPr id="42" name="圖片 41" descr="close (1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976" y="4385598"/>
            <a:ext cx="180000" cy="180000"/>
          </a:xfrm>
          <a:prstGeom prst="rect">
            <a:avLst/>
          </a:prstGeom>
        </p:spPr>
      </p:pic>
      <p:pic>
        <p:nvPicPr>
          <p:cNvPr id="44" name="圖片 43" descr="close (1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976" y="4752462"/>
            <a:ext cx="180000" cy="180000"/>
          </a:xfrm>
          <a:prstGeom prst="rect">
            <a:avLst/>
          </a:prstGeom>
        </p:spPr>
      </p:pic>
      <p:sp>
        <p:nvSpPr>
          <p:cNvPr id="54" name="文字方塊 53"/>
          <p:cNvSpPr txBox="1"/>
          <p:nvPr/>
        </p:nvSpPr>
        <p:spPr>
          <a:xfrm>
            <a:off x="4427984" y="386789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平台自動帶入工項工時</a:t>
            </a:r>
          </a:p>
        </p:txBody>
      </p:sp>
      <p:sp>
        <p:nvSpPr>
          <p:cNvPr id="55" name="文字方塊 54"/>
          <p:cNvSpPr txBox="1"/>
          <p:nvPr/>
        </p:nvSpPr>
        <p:spPr>
          <a:xfrm>
            <a:off x="4427984" y="422793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平台保存過去資料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4427984" y="458797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一鍵匯入上月填報情況</a:t>
            </a:r>
          </a:p>
        </p:txBody>
      </p:sp>
      <p:grpSp>
        <p:nvGrpSpPr>
          <p:cNvPr id="66" name="群組 65"/>
          <p:cNvGrpSpPr/>
          <p:nvPr/>
        </p:nvGrpSpPr>
        <p:grpSpPr>
          <a:xfrm>
            <a:off x="4211960" y="3905782"/>
            <a:ext cx="295274" cy="276999"/>
            <a:chOff x="4211960" y="3545742"/>
            <a:chExt cx="295274" cy="276999"/>
          </a:xfrm>
        </p:grpSpPr>
        <p:sp>
          <p:nvSpPr>
            <p:cNvPr id="57" name="橢圓 56"/>
            <p:cNvSpPr/>
            <p:nvPr/>
          </p:nvSpPr>
          <p:spPr>
            <a:xfrm>
              <a:off x="4246080" y="3579862"/>
              <a:ext cx="216024" cy="21602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4211960" y="3545742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A</a:t>
              </a:r>
              <a:endParaRPr lang="zh-TW" altLang="en-US" sz="1200" b="1" dirty="0">
                <a:latin typeface="微軟正黑體" pitchFamily="34" charset="-120"/>
                <a:ea typeface="微軟正黑體" pitchFamily="34" charset="-120"/>
                <a:cs typeface="Arial" pitchFamily="34" charset="0"/>
              </a:endParaRPr>
            </a:p>
          </p:txBody>
        </p:sp>
      </p:grpSp>
      <p:grpSp>
        <p:nvGrpSpPr>
          <p:cNvPr id="68" name="群組 67"/>
          <p:cNvGrpSpPr/>
          <p:nvPr/>
        </p:nvGrpSpPr>
        <p:grpSpPr>
          <a:xfrm>
            <a:off x="4211960" y="4279470"/>
            <a:ext cx="295274" cy="276999"/>
            <a:chOff x="4211960" y="3919430"/>
            <a:chExt cx="295274" cy="276999"/>
          </a:xfrm>
        </p:grpSpPr>
        <p:sp>
          <p:nvSpPr>
            <p:cNvPr id="59" name="橢圓 58"/>
            <p:cNvSpPr/>
            <p:nvPr/>
          </p:nvSpPr>
          <p:spPr>
            <a:xfrm>
              <a:off x="4246080" y="3953550"/>
              <a:ext cx="216024" cy="21602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4211960" y="3919430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B</a:t>
              </a:r>
              <a:endParaRPr lang="zh-TW" altLang="en-US" sz="1200" b="1" dirty="0">
                <a:latin typeface="微軟正黑體" pitchFamily="34" charset="-120"/>
                <a:ea typeface="微軟正黑體" pitchFamily="34" charset="-120"/>
                <a:cs typeface="Arial" pitchFamily="34" charset="0"/>
              </a:endParaRPr>
            </a:p>
          </p:txBody>
        </p:sp>
      </p:grpSp>
      <p:grpSp>
        <p:nvGrpSpPr>
          <p:cNvPr id="67" name="群組 66"/>
          <p:cNvGrpSpPr/>
          <p:nvPr/>
        </p:nvGrpSpPr>
        <p:grpSpPr>
          <a:xfrm>
            <a:off x="4211960" y="4646334"/>
            <a:ext cx="295274" cy="276999"/>
            <a:chOff x="4211960" y="4286294"/>
            <a:chExt cx="295274" cy="276999"/>
          </a:xfrm>
        </p:grpSpPr>
        <p:sp>
          <p:nvSpPr>
            <p:cNvPr id="61" name="橢圓 60"/>
            <p:cNvSpPr/>
            <p:nvPr/>
          </p:nvSpPr>
          <p:spPr>
            <a:xfrm>
              <a:off x="4246080" y="4320414"/>
              <a:ext cx="216024" cy="21602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4211960" y="4286294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C</a:t>
              </a:r>
              <a:endParaRPr lang="zh-TW" altLang="en-US" sz="1200" b="1" dirty="0">
                <a:latin typeface="微軟正黑體" pitchFamily="34" charset="-120"/>
                <a:ea typeface="微軟正黑體" pitchFamily="34" charset="-120"/>
                <a:cs typeface="Arial" pitchFamily="34" charset="0"/>
              </a:endParaRPr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8071225" y="1802850"/>
            <a:ext cx="287258" cy="276999"/>
            <a:chOff x="4211960" y="3545742"/>
            <a:chExt cx="287258" cy="276999"/>
          </a:xfrm>
        </p:grpSpPr>
        <p:sp>
          <p:nvSpPr>
            <p:cNvPr id="70" name="橢圓 69"/>
            <p:cNvSpPr/>
            <p:nvPr/>
          </p:nvSpPr>
          <p:spPr>
            <a:xfrm>
              <a:off x="4246080" y="3579862"/>
              <a:ext cx="216024" cy="21602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4211960" y="3545742"/>
              <a:ext cx="287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C</a:t>
              </a:r>
              <a:endParaRPr lang="zh-TW" altLang="en-US" sz="1200" b="1" dirty="0">
                <a:latin typeface="微軟正黑體" pitchFamily="34" charset="-120"/>
                <a:ea typeface="微軟正黑體" pitchFamily="34" charset="-120"/>
                <a:cs typeface="Arial" pitchFamily="34" charset="0"/>
              </a:endParaRPr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5420995" y="2077234"/>
            <a:ext cx="295274" cy="276999"/>
            <a:chOff x="4211960" y="3919430"/>
            <a:chExt cx="295274" cy="276999"/>
          </a:xfrm>
        </p:grpSpPr>
        <p:sp>
          <p:nvSpPr>
            <p:cNvPr id="73" name="橢圓 72"/>
            <p:cNvSpPr/>
            <p:nvPr/>
          </p:nvSpPr>
          <p:spPr>
            <a:xfrm>
              <a:off x="4246080" y="3953550"/>
              <a:ext cx="216024" cy="21602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4211960" y="3919430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B</a:t>
              </a:r>
              <a:endParaRPr lang="zh-TW" altLang="en-US" sz="1200" b="1" dirty="0">
                <a:latin typeface="微軟正黑體" pitchFamily="34" charset="-120"/>
                <a:ea typeface="微軟正黑體" pitchFamily="34" charset="-120"/>
                <a:cs typeface="Arial" pitchFamily="34" charset="0"/>
              </a:endParaRPr>
            </a:p>
          </p:txBody>
        </p:sp>
      </p:grpSp>
      <p:grpSp>
        <p:nvGrpSpPr>
          <p:cNvPr id="75" name="群組 74"/>
          <p:cNvGrpSpPr/>
          <p:nvPr/>
        </p:nvGrpSpPr>
        <p:grpSpPr>
          <a:xfrm>
            <a:off x="4644009" y="2691186"/>
            <a:ext cx="295274" cy="276999"/>
            <a:chOff x="4211960" y="4286294"/>
            <a:chExt cx="295274" cy="276999"/>
          </a:xfrm>
        </p:grpSpPr>
        <p:sp>
          <p:nvSpPr>
            <p:cNvPr id="76" name="橢圓 75"/>
            <p:cNvSpPr/>
            <p:nvPr/>
          </p:nvSpPr>
          <p:spPr>
            <a:xfrm>
              <a:off x="4246080" y="4320414"/>
              <a:ext cx="216024" cy="21602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4211960" y="4286294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A</a:t>
              </a:r>
              <a:endParaRPr lang="zh-TW" altLang="en-US" sz="1200" b="1" dirty="0">
                <a:latin typeface="微軟正黑體" pitchFamily="34" charset="-120"/>
                <a:ea typeface="微軟正黑體" pitchFamily="34" charset="-120"/>
                <a:cs typeface="Arial" pitchFamily="34" charset="0"/>
              </a:endParaRPr>
            </a:p>
          </p:txBody>
        </p:sp>
      </p:grpSp>
      <p:cxnSp>
        <p:nvCxnSpPr>
          <p:cNvPr id="79" name="肘形接點 78"/>
          <p:cNvCxnSpPr>
            <a:stCxn id="40" idx="3"/>
            <a:endCxn id="58" idx="1"/>
          </p:cNvCxnSpPr>
          <p:nvPr/>
        </p:nvCxnSpPr>
        <p:spPr>
          <a:xfrm flipV="1">
            <a:off x="3509015" y="4044282"/>
            <a:ext cx="702945" cy="440326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肘形接點 79"/>
          <p:cNvCxnSpPr>
            <a:stCxn id="41" idx="3"/>
            <a:endCxn id="60" idx="1"/>
          </p:cNvCxnSpPr>
          <p:nvPr/>
        </p:nvCxnSpPr>
        <p:spPr>
          <a:xfrm flipV="1">
            <a:off x="2354853" y="4417970"/>
            <a:ext cx="1857107" cy="426678"/>
          </a:xfrm>
          <a:prstGeom prst="bentConnector3">
            <a:avLst>
              <a:gd name="adj1" fmla="val 81184"/>
            </a:avLst>
          </a:prstGeom>
          <a:ln w="28575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橢圓 85"/>
          <p:cNvSpPr/>
          <p:nvPr/>
        </p:nvSpPr>
        <p:spPr>
          <a:xfrm>
            <a:off x="4860032" y="1275606"/>
            <a:ext cx="86409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文字方塊 86"/>
          <p:cNvSpPr txBox="1"/>
          <p:nvPr/>
        </p:nvSpPr>
        <p:spPr>
          <a:xfrm>
            <a:off x="4972984" y="134761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省時</a:t>
            </a:r>
          </a:p>
        </p:txBody>
      </p:sp>
      <p:sp>
        <p:nvSpPr>
          <p:cNvPr id="89" name="橢圓 88"/>
          <p:cNvSpPr/>
          <p:nvPr/>
        </p:nvSpPr>
        <p:spPr>
          <a:xfrm>
            <a:off x="6190296" y="1275606"/>
            <a:ext cx="86409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文字方塊 89"/>
          <p:cNvSpPr txBox="1"/>
          <p:nvPr/>
        </p:nvSpPr>
        <p:spPr>
          <a:xfrm>
            <a:off x="6300192" y="134761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省力</a:t>
            </a:r>
          </a:p>
        </p:txBody>
      </p:sp>
      <p:sp>
        <p:nvSpPr>
          <p:cNvPr id="92" name="橢圓 91"/>
          <p:cNvSpPr/>
          <p:nvPr/>
        </p:nvSpPr>
        <p:spPr>
          <a:xfrm>
            <a:off x="7524328" y="1275606"/>
            <a:ext cx="864096" cy="5040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文字方塊 92"/>
          <p:cNvSpPr txBox="1"/>
          <p:nvPr/>
        </p:nvSpPr>
        <p:spPr>
          <a:xfrm>
            <a:off x="7633512" y="134761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正確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807455-B5A0-2B58-201E-957489DE2937}"/>
              </a:ext>
            </a:extLst>
          </p:cNvPr>
          <p:cNvSpPr txBox="1"/>
          <p:nvPr/>
        </p:nvSpPr>
        <p:spPr>
          <a:xfrm>
            <a:off x="5202324" y="830454"/>
            <a:ext cx="406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自動化、平台留存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itchFamily="34" charset="-120"/>
              </a:rPr>
              <a:t>各模組功能目的與介紹</a:t>
            </a:r>
            <a:endParaRPr lang="en-US" altLang="zh-TW" dirty="0">
              <a:latin typeface="微軟正黑體" pitchFamily="34" charset="-120"/>
            </a:endParaRPr>
          </a:p>
        </p:txBody>
      </p:sp>
      <p:grpSp>
        <p:nvGrpSpPr>
          <p:cNvPr id="2" name="群組 19"/>
          <p:cNvGrpSpPr/>
          <p:nvPr/>
        </p:nvGrpSpPr>
        <p:grpSpPr>
          <a:xfrm>
            <a:off x="193303" y="960028"/>
            <a:ext cx="101724" cy="124026"/>
            <a:chOff x="126876" y="1278929"/>
            <a:chExt cx="101724" cy="124026"/>
          </a:xfrm>
        </p:grpSpPr>
        <p:cxnSp>
          <p:nvCxnSpPr>
            <p:cNvPr id="101" name="直線接點 100"/>
            <p:cNvCxnSpPr/>
            <p:nvPr/>
          </p:nvCxnSpPr>
          <p:spPr>
            <a:xfrm flipH="1">
              <a:off x="126876" y="1278929"/>
              <a:ext cx="66328" cy="6632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/>
            <p:cNvCxnSpPr/>
            <p:nvPr/>
          </p:nvCxnSpPr>
          <p:spPr>
            <a:xfrm flipH="1" flipV="1">
              <a:off x="126876" y="1336627"/>
              <a:ext cx="66328" cy="6632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/>
            <p:nvPr/>
          </p:nvCxnSpPr>
          <p:spPr>
            <a:xfrm flipH="1">
              <a:off x="142305" y="1343025"/>
              <a:ext cx="86295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群組 20"/>
          <p:cNvGrpSpPr/>
          <p:nvPr/>
        </p:nvGrpSpPr>
        <p:grpSpPr>
          <a:xfrm flipH="1">
            <a:off x="460698" y="960028"/>
            <a:ext cx="101724" cy="124026"/>
            <a:chOff x="126876" y="1278929"/>
            <a:chExt cx="101724" cy="124026"/>
          </a:xfrm>
        </p:grpSpPr>
        <p:cxnSp>
          <p:nvCxnSpPr>
            <p:cNvPr id="106" name="直線接點 105"/>
            <p:cNvCxnSpPr/>
            <p:nvPr/>
          </p:nvCxnSpPr>
          <p:spPr>
            <a:xfrm flipH="1">
              <a:off x="126876" y="1278929"/>
              <a:ext cx="66328" cy="6632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 106"/>
            <p:cNvCxnSpPr/>
            <p:nvPr/>
          </p:nvCxnSpPr>
          <p:spPr>
            <a:xfrm flipH="1" flipV="1">
              <a:off x="126876" y="1336627"/>
              <a:ext cx="66328" cy="6632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 107"/>
            <p:cNvCxnSpPr/>
            <p:nvPr/>
          </p:nvCxnSpPr>
          <p:spPr>
            <a:xfrm flipH="1">
              <a:off x="142305" y="1343025"/>
              <a:ext cx="8629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弧形 108"/>
          <p:cNvSpPr/>
          <p:nvPr/>
        </p:nvSpPr>
        <p:spPr>
          <a:xfrm>
            <a:off x="728092" y="958863"/>
            <a:ext cx="134094" cy="134094"/>
          </a:xfrm>
          <a:prstGeom prst="arc">
            <a:avLst>
              <a:gd name="adj1" fmla="val 290639"/>
              <a:gd name="adj2" fmla="val 20508657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10" name="圓角矩形 109"/>
          <p:cNvSpPr/>
          <p:nvPr/>
        </p:nvSpPr>
        <p:spPr>
          <a:xfrm>
            <a:off x="1012274" y="928768"/>
            <a:ext cx="752016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1" name="五角星形 110"/>
          <p:cNvSpPr/>
          <p:nvPr/>
        </p:nvSpPr>
        <p:spPr>
          <a:xfrm>
            <a:off x="8314541" y="991780"/>
            <a:ext cx="90000" cy="90000"/>
          </a:xfrm>
          <a:prstGeom prst="star5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2" name="橢圓 111"/>
          <p:cNvSpPr/>
          <p:nvPr/>
        </p:nvSpPr>
        <p:spPr>
          <a:xfrm>
            <a:off x="8576956" y="937408"/>
            <a:ext cx="198744" cy="198744"/>
          </a:xfrm>
          <a:prstGeom prst="ellipse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8766826" y="915835"/>
            <a:ext cx="242374" cy="294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"/>
              </a:lnSpc>
            </a:pPr>
            <a:r>
              <a:rPr lang="en-US" altLang="zh-TW" dirty="0">
                <a:solidFill>
                  <a:prstClr val="black"/>
                </a:solidFill>
              </a:rPr>
              <a:t>.</a:t>
            </a:r>
          </a:p>
          <a:p>
            <a:pPr>
              <a:lnSpc>
                <a:spcPts val="400"/>
              </a:lnSpc>
            </a:pPr>
            <a:r>
              <a:rPr lang="en-US" altLang="zh-TW" dirty="0">
                <a:solidFill>
                  <a:prstClr val="black"/>
                </a:solidFill>
              </a:rPr>
              <a:t>.</a:t>
            </a:r>
          </a:p>
          <a:p>
            <a:pPr>
              <a:lnSpc>
                <a:spcPts val="400"/>
              </a:lnSpc>
            </a:pPr>
            <a:r>
              <a:rPr lang="en-US" altLang="zh-TW" dirty="0">
                <a:solidFill>
                  <a:prstClr val="black"/>
                </a:solidFill>
              </a:rPr>
              <a:t>.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1087282" y="901321"/>
            <a:ext cx="26212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solidFill>
                  <a:prstClr val="black"/>
                </a:solidFill>
              </a:rPr>
              <a:t>http://portal2023.sinoltd.local/TEEmployee/</a:t>
            </a:r>
            <a:endParaRPr lang="zh-TW" altLang="en-US" sz="1050" dirty="0">
              <a:solidFill>
                <a:prstClr val="black"/>
              </a:solidFill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386011" y="1320672"/>
            <a:ext cx="1204664" cy="3013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421953" y="1320672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prstClr val="black"/>
                </a:solidFill>
                <a:ea typeface="微軟正黑體" pitchFamily="34" charset="-120"/>
              </a:rPr>
              <a:t>1011</a:t>
            </a:r>
            <a:r>
              <a:rPr lang="zh-TW" altLang="en-US" sz="1400" dirty="0">
                <a:solidFill>
                  <a:prstClr val="black"/>
                </a:solidFill>
                <a:ea typeface="微軟正黑體" pitchFamily="34" charset="-120"/>
              </a:rPr>
              <a:t> 金城武</a:t>
            </a:r>
          </a:p>
        </p:txBody>
      </p:sp>
      <p:sp>
        <p:nvSpPr>
          <p:cNvPr id="117" name="文字方塊 116"/>
          <p:cNvSpPr txBox="1"/>
          <p:nvPr/>
        </p:nvSpPr>
        <p:spPr>
          <a:xfrm>
            <a:off x="8521576" y="92076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b="1" dirty="0">
                <a:solidFill>
                  <a:prstClr val="white"/>
                </a:solidFill>
                <a:ea typeface="微軟正黑體" pitchFamily="34" charset="-120"/>
              </a:rPr>
              <a:t>陳</a:t>
            </a:r>
          </a:p>
        </p:txBody>
      </p:sp>
      <p:grpSp>
        <p:nvGrpSpPr>
          <p:cNvPr id="5" name="群組 121"/>
          <p:cNvGrpSpPr/>
          <p:nvPr/>
        </p:nvGrpSpPr>
        <p:grpSpPr>
          <a:xfrm>
            <a:off x="707674" y="1824728"/>
            <a:ext cx="2432086" cy="1026932"/>
            <a:chOff x="899592" y="1707654"/>
            <a:chExt cx="2348880" cy="1264146"/>
          </a:xfrm>
        </p:grpSpPr>
        <p:sp>
          <p:nvSpPr>
            <p:cNvPr id="123" name="矩形 122"/>
            <p:cNvSpPr/>
            <p:nvPr/>
          </p:nvSpPr>
          <p:spPr>
            <a:xfrm>
              <a:off x="899592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文字方塊 123"/>
            <p:cNvSpPr txBox="1"/>
            <p:nvPr/>
          </p:nvSpPr>
          <p:spPr>
            <a:xfrm>
              <a:off x="1087577" y="2044548"/>
              <a:ext cx="1972909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核心專業盤點</a:t>
              </a:r>
            </a:p>
          </p:txBody>
        </p:sp>
      </p:grpSp>
      <p:grpSp>
        <p:nvGrpSpPr>
          <p:cNvPr id="6" name="群組 125"/>
          <p:cNvGrpSpPr/>
          <p:nvPr/>
        </p:nvGrpSpPr>
        <p:grpSpPr>
          <a:xfrm>
            <a:off x="3294508" y="1824208"/>
            <a:ext cx="2432086" cy="1026932"/>
            <a:chOff x="3467708" y="1707654"/>
            <a:chExt cx="2348880" cy="1264146"/>
          </a:xfrm>
        </p:grpSpPr>
        <p:sp>
          <p:nvSpPr>
            <p:cNvPr id="127" name="矩形 126"/>
            <p:cNvSpPr/>
            <p:nvPr/>
          </p:nvSpPr>
          <p:spPr>
            <a:xfrm>
              <a:off x="3467708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文字方塊 127"/>
            <p:cNvSpPr txBox="1"/>
            <p:nvPr/>
          </p:nvSpPr>
          <p:spPr>
            <a:xfrm>
              <a:off x="3655693" y="2044548"/>
              <a:ext cx="1972909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拓展專業培養</a:t>
              </a:r>
            </a:p>
          </p:txBody>
        </p:sp>
      </p:grpSp>
      <p:grpSp>
        <p:nvGrpSpPr>
          <p:cNvPr id="7" name="群組 128"/>
          <p:cNvGrpSpPr/>
          <p:nvPr/>
        </p:nvGrpSpPr>
        <p:grpSpPr>
          <a:xfrm>
            <a:off x="5881342" y="1824208"/>
            <a:ext cx="2432086" cy="1026932"/>
            <a:chOff x="6035824" y="1707654"/>
            <a:chExt cx="2348880" cy="1264146"/>
          </a:xfrm>
        </p:grpSpPr>
        <p:sp>
          <p:nvSpPr>
            <p:cNvPr id="131" name="矩形 130"/>
            <p:cNvSpPr/>
            <p:nvPr/>
          </p:nvSpPr>
          <p:spPr>
            <a:xfrm>
              <a:off x="6035824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32" name="文字方塊 131"/>
            <p:cNvSpPr txBox="1"/>
            <p:nvPr/>
          </p:nvSpPr>
          <p:spPr>
            <a:xfrm>
              <a:off x="6077016" y="2044548"/>
              <a:ext cx="2266496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培訓紀錄與規劃</a:t>
              </a:r>
            </a:p>
          </p:txBody>
        </p:sp>
      </p:grpSp>
      <p:grpSp>
        <p:nvGrpSpPr>
          <p:cNvPr id="8" name="群組 132"/>
          <p:cNvGrpSpPr/>
          <p:nvPr/>
        </p:nvGrpSpPr>
        <p:grpSpPr>
          <a:xfrm>
            <a:off x="715197" y="2922602"/>
            <a:ext cx="2432086" cy="1026932"/>
            <a:chOff x="8532440" y="1707654"/>
            <a:chExt cx="2348880" cy="1264146"/>
          </a:xfrm>
        </p:grpSpPr>
        <p:sp>
          <p:nvSpPr>
            <p:cNvPr id="134" name="矩形 133"/>
            <p:cNvSpPr/>
            <p:nvPr/>
          </p:nvSpPr>
          <p:spPr>
            <a:xfrm>
              <a:off x="8532440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文字方塊 135"/>
            <p:cNvSpPr txBox="1"/>
            <p:nvPr/>
          </p:nvSpPr>
          <p:spPr>
            <a:xfrm>
              <a:off x="8573632" y="2093461"/>
              <a:ext cx="2266496" cy="4925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年度行事曆目標</a:t>
              </a:r>
            </a:p>
          </p:txBody>
        </p:sp>
      </p:grpSp>
      <p:grpSp>
        <p:nvGrpSpPr>
          <p:cNvPr id="10" name="群組 61"/>
          <p:cNvGrpSpPr/>
          <p:nvPr/>
        </p:nvGrpSpPr>
        <p:grpSpPr>
          <a:xfrm>
            <a:off x="3294508" y="2927402"/>
            <a:ext cx="2432104" cy="1022132"/>
            <a:chOff x="830796" y="3235077"/>
            <a:chExt cx="2269273" cy="1264146"/>
          </a:xfrm>
        </p:grpSpPr>
        <p:sp>
          <p:nvSpPr>
            <p:cNvPr id="151" name="矩形 150"/>
            <p:cNvSpPr/>
            <p:nvPr/>
          </p:nvSpPr>
          <p:spPr>
            <a:xfrm>
              <a:off x="830796" y="3235077"/>
              <a:ext cx="2269256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文字方塊 152"/>
            <p:cNvSpPr txBox="1"/>
            <p:nvPr/>
          </p:nvSpPr>
          <p:spPr>
            <a:xfrm>
              <a:off x="910404" y="3571971"/>
              <a:ext cx="2189665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升等規劃與條件</a:t>
              </a:r>
            </a:p>
          </p:txBody>
        </p:sp>
      </p:grpSp>
      <p:grpSp>
        <p:nvGrpSpPr>
          <p:cNvPr id="11" name="群組 64"/>
          <p:cNvGrpSpPr/>
          <p:nvPr/>
        </p:nvGrpSpPr>
        <p:grpSpPr>
          <a:xfrm>
            <a:off x="5884921" y="2922602"/>
            <a:ext cx="2432086" cy="1026932"/>
            <a:chOff x="3398911" y="3235077"/>
            <a:chExt cx="2269256" cy="1264146"/>
          </a:xfrm>
        </p:grpSpPr>
        <p:sp>
          <p:nvSpPr>
            <p:cNvPr id="148" name="矩形 147"/>
            <p:cNvSpPr/>
            <p:nvPr/>
          </p:nvSpPr>
          <p:spPr>
            <a:xfrm>
              <a:off x="3398911" y="3235077"/>
              <a:ext cx="2269256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文字方塊 148"/>
            <p:cNvSpPr txBox="1"/>
            <p:nvPr/>
          </p:nvSpPr>
          <p:spPr>
            <a:xfrm>
              <a:off x="3620337" y="3620884"/>
              <a:ext cx="1906030" cy="4925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自評表與考核</a:t>
              </a:r>
            </a:p>
          </p:txBody>
        </p:sp>
      </p:grpSp>
      <p:grpSp>
        <p:nvGrpSpPr>
          <p:cNvPr id="12" name="群組 67"/>
          <p:cNvGrpSpPr/>
          <p:nvPr/>
        </p:nvGrpSpPr>
        <p:grpSpPr>
          <a:xfrm>
            <a:off x="707674" y="4021383"/>
            <a:ext cx="2432104" cy="1026932"/>
            <a:chOff x="5823520" y="3235077"/>
            <a:chExt cx="2269274" cy="1264146"/>
          </a:xfrm>
        </p:grpSpPr>
        <p:sp>
          <p:nvSpPr>
            <p:cNvPr id="142" name="矩形 141"/>
            <p:cNvSpPr/>
            <p:nvPr/>
          </p:nvSpPr>
          <p:spPr>
            <a:xfrm>
              <a:off x="5823520" y="3235077"/>
              <a:ext cx="2269257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文字方塊 146"/>
            <p:cNvSpPr txBox="1"/>
            <p:nvPr/>
          </p:nvSpPr>
          <p:spPr>
            <a:xfrm>
              <a:off x="5903128" y="3620884"/>
              <a:ext cx="2189666" cy="4925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工作紀錄管控表</a:t>
              </a:r>
            </a:p>
          </p:txBody>
        </p:sp>
      </p:grpSp>
      <p:grpSp>
        <p:nvGrpSpPr>
          <p:cNvPr id="13" name="群組 153">
            <a:extLst>
              <a:ext uri="{FF2B5EF4-FFF2-40B4-BE49-F238E27FC236}">
                <a16:creationId xmlns:a16="http://schemas.microsoft.com/office/drawing/2014/main" id="{9410534E-2208-C053-C85E-B98D385549FA}"/>
              </a:ext>
            </a:extLst>
          </p:cNvPr>
          <p:cNvGrpSpPr/>
          <p:nvPr/>
        </p:nvGrpSpPr>
        <p:grpSpPr>
          <a:xfrm>
            <a:off x="3294508" y="4029179"/>
            <a:ext cx="2432086" cy="1022132"/>
            <a:chOff x="8532440" y="1707654"/>
            <a:chExt cx="2348880" cy="1264146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16B4BD98-96C4-50CB-80B1-987D0D9E478D}"/>
                </a:ext>
              </a:extLst>
            </p:cNvPr>
            <p:cNvSpPr/>
            <p:nvPr/>
          </p:nvSpPr>
          <p:spPr>
            <a:xfrm>
              <a:off x="8532440" y="1707654"/>
              <a:ext cx="2348880" cy="126414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9" name="文字方塊 158">
              <a:extLst>
                <a:ext uri="{FF2B5EF4-FFF2-40B4-BE49-F238E27FC236}">
                  <a16:creationId xmlns:a16="http://schemas.microsoft.com/office/drawing/2014/main" id="{AF326038-0A55-589B-254C-CBADDB189C51}"/>
                </a:ext>
              </a:extLst>
            </p:cNvPr>
            <p:cNvSpPr txBox="1"/>
            <p:nvPr/>
          </p:nvSpPr>
          <p:spPr>
            <a:xfrm>
              <a:off x="8573635" y="2092304"/>
              <a:ext cx="2266496" cy="4948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人才培育資料庫</a:t>
              </a:r>
            </a:p>
          </p:txBody>
        </p:sp>
      </p:grpSp>
      <p:grpSp>
        <p:nvGrpSpPr>
          <p:cNvPr id="14" name="群組 153">
            <a:extLst>
              <a:ext uri="{FF2B5EF4-FFF2-40B4-BE49-F238E27FC236}">
                <a16:creationId xmlns:a16="http://schemas.microsoft.com/office/drawing/2014/main" id="{31A37D48-CC4F-24DC-8C5C-069EB2400289}"/>
              </a:ext>
            </a:extLst>
          </p:cNvPr>
          <p:cNvGrpSpPr/>
          <p:nvPr/>
        </p:nvGrpSpPr>
        <p:grpSpPr>
          <a:xfrm>
            <a:off x="5881357" y="4032394"/>
            <a:ext cx="2432086" cy="1026000"/>
            <a:chOff x="8532440" y="1707654"/>
            <a:chExt cx="2348880" cy="126414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92160A5-5652-1475-EDE8-B6A7C54B93FD}"/>
                </a:ext>
              </a:extLst>
            </p:cNvPr>
            <p:cNvSpPr/>
            <p:nvPr/>
          </p:nvSpPr>
          <p:spPr>
            <a:xfrm>
              <a:off x="8532440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287792A4-87B5-93D7-7C84-143CD7489355}"/>
                </a:ext>
              </a:extLst>
            </p:cNvPr>
            <p:cNvSpPr txBox="1"/>
            <p:nvPr/>
          </p:nvSpPr>
          <p:spPr>
            <a:xfrm>
              <a:off x="9014016" y="2092304"/>
              <a:ext cx="1385734" cy="4948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我要抱抱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288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Elegant Challenges Hurdles PowerPoint Slide Templat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DF5327"/>
              </a:clrFrom>
              <a:clrTo>
                <a:srgbClr val="DF5327">
                  <a:alpha val="0"/>
                </a:srgbClr>
              </a:clrTo>
            </a:clrChange>
          </a:blip>
          <a:srcRect l="5316" t="23100" r="59838" b="5991"/>
          <a:stretch>
            <a:fillRect/>
          </a:stretch>
        </p:blipFill>
        <p:spPr bwMode="auto">
          <a:xfrm>
            <a:off x="0" y="2139702"/>
            <a:ext cx="2624248" cy="3003798"/>
          </a:xfrm>
          <a:prstGeom prst="rect">
            <a:avLst/>
          </a:prstGeom>
          <a:noFill/>
        </p:spPr>
      </p:pic>
      <p:sp>
        <p:nvSpPr>
          <p:cNvPr id="22" name="標題 1"/>
          <p:cNvSpPr txBox="1">
            <a:spLocks/>
          </p:cNvSpPr>
          <p:nvPr/>
        </p:nvSpPr>
        <p:spPr>
          <a:xfrm>
            <a:off x="685800" y="1203598"/>
            <a:ext cx="7772400" cy="1640756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各模組功能目的與介紹</a:t>
            </a:r>
          </a:p>
        </p:txBody>
      </p:sp>
      <p:sp>
        <p:nvSpPr>
          <p:cNvPr id="23" name="矩形 22"/>
          <p:cNvSpPr/>
          <p:nvPr/>
        </p:nvSpPr>
        <p:spPr>
          <a:xfrm>
            <a:off x="1771639" y="4259415"/>
            <a:ext cx="7380312" cy="900000"/>
          </a:xfrm>
          <a:prstGeom prst="rect">
            <a:avLst/>
          </a:prstGeom>
          <a:solidFill>
            <a:srgbClr val="638AA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56251" y="4259415"/>
            <a:ext cx="964800" cy="900000"/>
          </a:xfrm>
          <a:prstGeom prst="rect">
            <a:avLst/>
          </a:prstGeom>
          <a:solidFill>
            <a:srgbClr val="638AA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4259415"/>
            <a:ext cx="702000" cy="900000"/>
          </a:xfrm>
          <a:prstGeom prst="rect">
            <a:avLst/>
          </a:prstGeom>
          <a:solidFill>
            <a:srgbClr val="638AA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67544" y="5012071"/>
            <a:ext cx="684000" cy="172800"/>
          </a:xfrm>
          <a:prstGeom prst="rect">
            <a:avLst/>
          </a:prstGeom>
          <a:solidFill>
            <a:srgbClr val="638AA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475656" y="4603876"/>
            <a:ext cx="684000" cy="576000"/>
          </a:xfrm>
          <a:prstGeom prst="rect">
            <a:avLst/>
          </a:prstGeom>
          <a:solidFill>
            <a:srgbClr val="638AA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人才培育資料庫－規劃及檢視職涯發展方向</a:t>
            </a:r>
          </a:p>
        </p:txBody>
      </p:sp>
      <p:sp>
        <p:nvSpPr>
          <p:cNvPr id="9" name="矩形 8"/>
          <p:cNvSpPr/>
          <p:nvPr/>
        </p:nvSpPr>
        <p:spPr>
          <a:xfrm>
            <a:off x="62792" y="843558"/>
            <a:ext cx="1008112" cy="36004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Before</a:t>
            </a:r>
            <a:endParaRPr lang="zh-TW" altLang="en-US" sz="16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39752" y="843558"/>
            <a:ext cx="1008000" cy="36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After</a:t>
            </a:r>
            <a:endParaRPr lang="zh-TW" altLang="en-US" sz="16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2267744" y="771550"/>
            <a:ext cx="0" cy="43719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0" y="1203598"/>
            <a:ext cx="226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僅有人員履歷</a:t>
            </a: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 cstate="print"/>
          <a:srcRect l="24213" t="8749" r="24606" b="7545"/>
          <a:stretch>
            <a:fillRect/>
          </a:stretch>
        </p:blipFill>
        <p:spPr bwMode="auto">
          <a:xfrm>
            <a:off x="27296" y="2139702"/>
            <a:ext cx="2191438" cy="2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81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  <p:sp>
        <p:nvSpPr>
          <p:cNvPr id="46" name="文字方塊 45"/>
          <p:cNvSpPr txBox="1"/>
          <p:nvPr/>
        </p:nvSpPr>
        <p:spPr>
          <a:xfrm>
            <a:off x="0" y="1779662"/>
            <a:ext cx="22677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schemeClr val="bg1">
                    <a:lumMod val="6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陳列方式及內容不夠直覺</a:t>
            </a:r>
            <a:endParaRPr lang="en-US" altLang="zh-TW" sz="1100" b="1" dirty="0">
              <a:solidFill>
                <a:schemeClr val="bg1">
                  <a:lumMod val="6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231048" y="422793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無進階用途</a:t>
            </a:r>
          </a:p>
        </p:txBody>
      </p:sp>
      <p:pic>
        <p:nvPicPr>
          <p:cNvPr id="48" name="圖片 47" descr="close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4313590"/>
            <a:ext cx="180000" cy="180000"/>
          </a:xfrm>
          <a:prstGeom prst="rect">
            <a:avLst/>
          </a:prstGeom>
        </p:spPr>
      </p:pic>
      <p:sp>
        <p:nvSpPr>
          <p:cNvPr id="67" name="圓角矩形 66"/>
          <p:cNvSpPr/>
          <p:nvPr/>
        </p:nvSpPr>
        <p:spPr>
          <a:xfrm>
            <a:off x="3521058" y="777307"/>
            <a:ext cx="5270234" cy="504056"/>
          </a:xfrm>
          <a:prstGeom prst="roundRect">
            <a:avLst/>
          </a:prstGeom>
          <a:solidFill>
            <a:srgbClr val="F2DCD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圓角矩形 67"/>
          <p:cNvSpPr/>
          <p:nvPr/>
        </p:nvSpPr>
        <p:spPr>
          <a:xfrm>
            <a:off x="3555181" y="850615"/>
            <a:ext cx="2925028" cy="36004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3521058" y="850615"/>
            <a:ext cx="310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只有員工本人跟協理看的到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5" name="圓角矩形 74"/>
          <p:cNvSpPr/>
          <p:nvPr/>
        </p:nvSpPr>
        <p:spPr>
          <a:xfrm>
            <a:off x="6514332" y="850615"/>
            <a:ext cx="2204952" cy="36004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6514332" y="850615"/>
            <a:ext cx="227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雙向互動，多方連動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D53A03-0D38-5967-A923-3EDC2645A4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93" y="2469063"/>
            <a:ext cx="307847" cy="38309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C4358C7-B9E5-11AE-0189-2D4BEE42510B}"/>
              </a:ext>
            </a:extLst>
          </p:cNvPr>
          <p:cNvSpPr/>
          <p:nvPr/>
        </p:nvSpPr>
        <p:spPr>
          <a:xfrm>
            <a:off x="303790" y="2435354"/>
            <a:ext cx="453600" cy="28041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4C9C1DC-A99A-6B60-0F27-43F17681AEE4}"/>
              </a:ext>
            </a:extLst>
          </p:cNvPr>
          <p:cNvSpPr txBox="1"/>
          <p:nvPr/>
        </p:nvSpPr>
        <p:spPr>
          <a:xfrm>
            <a:off x="6420220" y="3419437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結合公司人員履歷</a:t>
            </a:r>
          </a:p>
        </p:txBody>
      </p:sp>
      <p:pic>
        <p:nvPicPr>
          <p:cNvPr id="22" name="圖片 21" descr="check.png">
            <a:extLst>
              <a:ext uri="{FF2B5EF4-FFF2-40B4-BE49-F238E27FC236}">
                <a16:creationId xmlns:a16="http://schemas.microsoft.com/office/drawing/2014/main" id="{70C41945-CBB6-8B96-5BDC-9466BC3CA93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0708" y="3505093"/>
            <a:ext cx="206152" cy="206152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59F19873-7CCB-970A-A945-7114DEC58C13}"/>
              </a:ext>
            </a:extLst>
          </p:cNvPr>
          <p:cNvSpPr txBox="1"/>
          <p:nvPr/>
        </p:nvSpPr>
        <p:spPr>
          <a:xfrm>
            <a:off x="6420220" y="3807694"/>
            <a:ext cx="2632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結合拓展專業培養模組</a:t>
            </a:r>
          </a:p>
        </p:txBody>
      </p:sp>
      <p:pic>
        <p:nvPicPr>
          <p:cNvPr id="24" name="圖片 23" descr="check.png">
            <a:extLst>
              <a:ext uri="{FF2B5EF4-FFF2-40B4-BE49-F238E27FC236}">
                <a16:creationId xmlns:a16="http://schemas.microsoft.com/office/drawing/2014/main" id="{0EA807AE-6E44-AB42-E4DD-DBF026B250A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0708" y="3893350"/>
            <a:ext cx="206152" cy="206152"/>
          </a:xfrm>
          <a:prstGeom prst="rect">
            <a:avLst/>
          </a:prstGeom>
        </p:spPr>
      </p:pic>
      <p:grpSp>
        <p:nvGrpSpPr>
          <p:cNvPr id="37" name="群組 36">
            <a:extLst>
              <a:ext uri="{FF2B5EF4-FFF2-40B4-BE49-F238E27FC236}">
                <a16:creationId xmlns:a16="http://schemas.microsoft.com/office/drawing/2014/main" id="{C83CA927-3653-2676-B2FD-8BC76BEEE8D3}"/>
              </a:ext>
            </a:extLst>
          </p:cNvPr>
          <p:cNvGrpSpPr/>
          <p:nvPr/>
        </p:nvGrpSpPr>
        <p:grpSpPr>
          <a:xfrm>
            <a:off x="2325612" y="1286831"/>
            <a:ext cx="3830563" cy="3777806"/>
            <a:chOff x="2325612" y="1286831"/>
            <a:chExt cx="3830563" cy="3777806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D6A11440-D5ED-6CE4-5FA6-D9C5C4650C12}"/>
                </a:ext>
              </a:extLst>
            </p:cNvPr>
            <p:cNvGrpSpPr/>
            <p:nvPr/>
          </p:nvGrpSpPr>
          <p:grpSpPr>
            <a:xfrm>
              <a:off x="2326024" y="1286831"/>
              <a:ext cx="3830151" cy="2546891"/>
              <a:chOff x="2326024" y="1972570"/>
              <a:chExt cx="3830151" cy="2546891"/>
            </a:xfrm>
          </p:grpSpPr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E32552D0-D2A0-A628-5215-881569FD8F2E}"/>
                  </a:ext>
                </a:extLst>
              </p:cNvPr>
              <p:cNvGrpSpPr/>
              <p:nvPr/>
            </p:nvGrpSpPr>
            <p:grpSpPr>
              <a:xfrm>
                <a:off x="2326024" y="1972570"/>
                <a:ext cx="3830151" cy="2546891"/>
                <a:chOff x="2326024" y="1972570"/>
                <a:chExt cx="3830151" cy="2546891"/>
              </a:xfrm>
            </p:grpSpPr>
            <p:pic>
              <p:nvPicPr>
                <p:cNvPr id="26" name="圖片 25">
                  <a:extLst>
                    <a:ext uri="{FF2B5EF4-FFF2-40B4-BE49-F238E27FC236}">
                      <a16:creationId xmlns:a16="http://schemas.microsoft.com/office/drawing/2014/main" id="{FB620C1F-7844-F683-E9AA-31A38757EF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7419" r="6295" b="2744"/>
                <a:stretch/>
              </p:blipFill>
              <p:spPr>
                <a:xfrm>
                  <a:off x="2326024" y="1972570"/>
                  <a:ext cx="3830151" cy="25468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</p:spPr>
            </p:pic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4888D147-5309-C555-E30B-7D7F36CBD808}"/>
                    </a:ext>
                  </a:extLst>
                </p:cNvPr>
                <p:cNvSpPr/>
                <p:nvPr/>
              </p:nvSpPr>
              <p:spPr>
                <a:xfrm>
                  <a:off x="3703649" y="2020440"/>
                  <a:ext cx="426614" cy="278846"/>
                </a:xfrm>
                <a:prstGeom prst="rect">
                  <a:avLst/>
                </a:prstGeom>
                <a:solidFill>
                  <a:srgbClr val="F7F7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ECEC69D1-6D42-5590-CDBA-BFD141FEB268}"/>
                    </a:ext>
                  </a:extLst>
                </p:cNvPr>
                <p:cNvSpPr txBox="1"/>
                <p:nvPr/>
              </p:nvSpPr>
              <p:spPr>
                <a:xfrm>
                  <a:off x="3618658" y="1972570"/>
                  <a:ext cx="453970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sz="700" dirty="0">
                      <a:solidFill>
                        <a:srgbClr val="41424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金城武</a:t>
                  </a:r>
                </a:p>
              </p:txBody>
            </p:sp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C0634514-121F-EA11-11AF-5D1A1E3DE706}"/>
                    </a:ext>
                  </a:extLst>
                </p:cNvPr>
                <p:cNvSpPr txBox="1"/>
                <p:nvPr/>
              </p:nvSpPr>
              <p:spPr>
                <a:xfrm>
                  <a:off x="3626841" y="2107638"/>
                  <a:ext cx="546945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700" b="1" dirty="0">
                      <a:solidFill>
                        <a:srgbClr val="41424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Microsoft Sans Serif" panose="020B0604020202020204" pitchFamily="34" charset="0"/>
                    </a:rPr>
                    <a:t>62.10.11</a:t>
                  </a:r>
                  <a:endParaRPr lang="zh-TW" altLang="en-US" sz="700" b="1" dirty="0">
                    <a:solidFill>
                      <a:srgbClr val="4142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Microsoft Sans Serif" panose="020B0604020202020204" pitchFamily="34" charset="0"/>
                  </a:endParaRPr>
                </a:p>
              </p:txBody>
            </p:sp>
          </p:grpSp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B864B01B-6B66-8C40-97CF-860E914352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6789" y="2039439"/>
                <a:ext cx="417611" cy="5196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34602916-5D5A-1843-107E-366CB6B6B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4680"/>
            <a:stretch/>
          </p:blipFill>
          <p:spPr>
            <a:xfrm>
              <a:off x="2325612" y="3833722"/>
              <a:ext cx="3830148" cy="12309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</p:pic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A753039-7F87-C944-EF41-7AF9B32CF6BE}"/>
              </a:ext>
            </a:extLst>
          </p:cNvPr>
          <p:cNvSpPr txBox="1"/>
          <p:nvPr/>
        </p:nvSpPr>
        <p:spPr>
          <a:xfrm>
            <a:off x="6420220" y="4209009"/>
            <a:ext cx="2632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結合主管安排規劃進程</a:t>
            </a:r>
          </a:p>
        </p:txBody>
      </p:sp>
      <p:pic>
        <p:nvPicPr>
          <p:cNvPr id="34" name="圖片 33" descr="check.png">
            <a:extLst>
              <a:ext uri="{FF2B5EF4-FFF2-40B4-BE49-F238E27FC236}">
                <a16:creationId xmlns:a16="http://schemas.microsoft.com/office/drawing/2014/main" id="{19E5BFDB-4987-583C-C8D9-04B8B984E04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0708" y="4294665"/>
            <a:ext cx="206152" cy="206152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60BEB9AE-1264-EA9E-2596-59355647107F}"/>
              </a:ext>
            </a:extLst>
          </p:cNvPr>
          <p:cNvSpPr txBox="1"/>
          <p:nvPr/>
        </p:nvSpPr>
        <p:spPr>
          <a:xfrm>
            <a:off x="6420220" y="4597266"/>
            <a:ext cx="276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結合第三方個人測評資料</a:t>
            </a:r>
          </a:p>
        </p:txBody>
      </p:sp>
      <p:pic>
        <p:nvPicPr>
          <p:cNvPr id="36" name="圖片 35" descr="check.png">
            <a:extLst>
              <a:ext uri="{FF2B5EF4-FFF2-40B4-BE49-F238E27FC236}">
                <a16:creationId xmlns:a16="http://schemas.microsoft.com/office/drawing/2014/main" id="{E181A6D6-E341-3001-680D-BE8FDF85C77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0708" y="4682922"/>
            <a:ext cx="206152" cy="20615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itchFamily="34" charset="-120"/>
              </a:rPr>
              <a:t>各模組功能目的與介紹</a:t>
            </a:r>
            <a:endParaRPr lang="en-US" altLang="zh-TW" dirty="0">
              <a:latin typeface="微軟正黑體" pitchFamily="34" charset="-120"/>
            </a:endParaRPr>
          </a:p>
        </p:txBody>
      </p:sp>
      <p:grpSp>
        <p:nvGrpSpPr>
          <p:cNvPr id="2" name="群組 19"/>
          <p:cNvGrpSpPr/>
          <p:nvPr/>
        </p:nvGrpSpPr>
        <p:grpSpPr>
          <a:xfrm>
            <a:off x="193303" y="960028"/>
            <a:ext cx="101724" cy="124026"/>
            <a:chOff x="126876" y="1278929"/>
            <a:chExt cx="101724" cy="124026"/>
          </a:xfrm>
        </p:grpSpPr>
        <p:cxnSp>
          <p:nvCxnSpPr>
            <p:cNvPr id="101" name="直線接點 100"/>
            <p:cNvCxnSpPr/>
            <p:nvPr/>
          </p:nvCxnSpPr>
          <p:spPr>
            <a:xfrm flipH="1">
              <a:off x="126876" y="1278929"/>
              <a:ext cx="66328" cy="6632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/>
            <p:cNvCxnSpPr/>
            <p:nvPr/>
          </p:nvCxnSpPr>
          <p:spPr>
            <a:xfrm flipH="1" flipV="1">
              <a:off x="126876" y="1336627"/>
              <a:ext cx="66328" cy="6632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/>
            <p:nvPr/>
          </p:nvCxnSpPr>
          <p:spPr>
            <a:xfrm flipH="1">
              <a:off x="142305" y="1343025"/>
              <a:ext cx="86295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群組 20"/>
          <p:cNvGrpSpPr/>
          <p:nvPr/>
        </p:nvGrpSpPr>
        <p:grpSpPr>
          <a:xfrm flipH="1">
            <a:off x="460698" y="960028"/>
            <a:ext cx="101724" cy="124026"/>
            <a:chOff x="126876" y="1278929"/>
            <a:chExt cx="101724" cy="124026"/>
          </a:xfrm>
        </p:grpSpPr>
        <p:cxnSp>
          <p:nvCxnSpPr>
            <p:cNvPr id="106" name="直線接點 105"/>
            <p:cNvCxnSpPr/>
            <p:nvPr/>
          </p:nvCxnSpPr>
          <p:spPr>
            <a:xfrm flipH="1">
              <a:off x="126876" y="1278929"/>
              <a:ext cx="66328" cy="6632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 106"/>
            <p:cNvCxnSpPr/>
            <p:nvPr/>
          </p:nvCxnSpPr>
          <p:spPr>
            <a:xfrm flipH="1" flipV="1">
              <a:off x="126876" y="1336627"/>
              <a:ext cx="66328" cy="6632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 107"/>
            <p:cNvCxnSpPr/>
            <p:nvPr/>
          </p:nvCxnSpPr>
          <p:spPr>
            <a:xfrm flipH="1">
              <a:off x="142305" y="1343025"/>
              <a:ext cx="8629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弧形 108"/>
          <p:cNvSpPr/>
          <p:nvPr/>
        </p:nvSpPr>
        <p:spPr>
          <a:xfrm>
            <a:off x="728092" y="958863"/>
            <a:ext cx="134094" cy="134094"/>
          </a:xfrm>
          <a:prstGeom prst="arc">
            <a:avLst>
              <a:gd name="adj1" fmla="val 290639"/>
              <a:gd name="adj2" fmla="val 20508657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10" name="圓角矩形 109"/>
          <p:cNvSpPr/>
          <p:nvPr/>
        </p:nvSpPr>
        <p:spPr>
          <a:xfrm>
            <a:off x="1012274" y="928768"/>
            <a:ext cx="752016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1" name="五角星形 110"/>
          <p:cNvSpPr/>
          <p:nvPr/>
        </p:nvSpPr>
        <p:spPr>
          <a:xfrm>
            <a:off x="8314541" y="991780"/>
            <a:ext cx="90000" cy="90000"/>
          </a:xfrm>
          <a:prstGeom prst="star5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2" name="橢圓 111"/>
          <p:cNvSpPr/>
          <p:nvPr/>
        </p:nvSpPr>
        <p:spPr>
          <a:xfrm>
            <a:off x="8576956" y="937408"/>
            <a:ext cx="198744" cy="198744"/>
          </a:xfrm>
          <a:prstGeom prst="ellipse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8766826" y="915835"/>
            <a:ext cx="242374" cy="294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"/>
              </a:lnSpc>
            </a:pPr>
            <a:r>
              <a:rPr lang="en-US" altLang="zh-TW" dirty="0">
                <a:solidFill>
                  <a:prstClr val="black"/>
                </a:solidFill>
              </a:rPr>
              <a:t>.</a:t>
            </a:r>
          </a:p>
          <a:p>
            <a:pPr>
              <a:lnSpc>
                <a:spcPts val="400"/>
              </a:lnSpc>
            </a:pPr>
            <a:r>
              <a:rPr lang="en-US" altLang="zh-TW" dirty="0">
                <a:solidFill>
                  <a:prstClr val="black"/>
                </a:solidFill>
              </a:rPr>
              <a:t>.</a:t>
            </a:r>
          </a:p>
          <a:p>
            <a:pPr>
              <a:lnSpc>
                <a:spcPts val="400"/>
              </a:lnSpc>
            </a:pPr>
            <a:r>
              <a:rPr lang="en-US" altLang="zh-TW" dirty="0">
                <a:solidFill>
                  <a:prstClr val="black"/>
                </a:solidFill>
              </a:rPr>
              <a:t>.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1087282" y="901321"/>
            <a:ext cx="26212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solidFill>
                  <a:prstClr val="black"/>
                </a:solidFill>
              </a:rPr>
              <a:t>http://portal2023.sinoltd.local/TEEmployee/</a:t>
            </a:r>
            <a:endParaRPr lang="zh-TW" altLang="en-US" sz="1050" dirty="0">
              <a:solidFill>
                <a:prstClr val="black"/>
              </a:solidFill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386011" y="1320672"/>
            <a:ext cx="1204664" cy="3013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421953" y="1320672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prstClr val="black"/>
                </a:solidFill>
                <a:ea typeface="微軟正黑體" pitchFamily="34" charset="-120"/>
              </a:rPr>
              <a:t>1011</a:t>
            </a:r>
            <a:r>
              <a:rPr lang="zh-TW" altLang="en-US" sz="1400" dirty="0">
                <a:solidFill>
                  <a:prstClr val="black"/>
                </a:solidFill>
                <a:ea typeface="微軟正黑體" pitchFamily="34" charset="-120"/>
              </a:rPr>
              <a:t> 金城武</a:t>
            </a:r>
          </a:p>
        </p:txBody>
      </p:sp>
      <p:sp>
        <p:nvSpPr>
          <p:cNvPr id="117" name="文字方塊 116"/>
          <p:cNvSpPr txBox="1"/>
          <p:nvPr/>
        </p:nvSpPr>
        <p:spPr>
          <a:xfrm>
            <a:off x="8521576" y="92076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b="1" dirty="0">
                <a:solidFill>
                  <a:prstClr val="white"/>
                </a:solidFill>
                <a:ea typeface="微軟正黑體" pitchFamily="34" charset="-120"/>
              </a:rPr>
              <a:t>陳</a:t>
            </a:r>
          </a:p>
        </p:txBody>
      </p:sp>
      <p:grpSp>
        <p:nvGrpSpPr>
          <p:cNvPr id="5" name="群組 121"/>
          <p:cNvGrpSpPr/>
          <p:nvPr/>
        </p:nvGrpSpPr>
        <p:grpSpPr>
          <a:xfrm>
            <a:off x="707674" y="1824728"/>
            <a:ext cx="2432086" cy="1026932"/>
            <a:chOff x="899592" y="1707654"/>
            <a:chExt cx="2348880" cy="1264146"/>
          </a:xfrm>
        </p:grpSpPr>
        <p:sp>
          <p:nvSpPr>
            <p:cNvPr id="123" name="矩形 122"/>
            <p:cNvSpPr/>
            <p:nvPr/>
          </p:nvSpPr>
          <p:spPr>
            <a:xfrm>
              <a:off x="899592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文字方塊 123"/>
            <p:cNvSpPr txBox="1"/>
            <p:nvPr/>
          </p:nvSpPr>
          <p:spPr>
            <a:xfrm>
              <a:off x="1087577" y="2044548"/>
              <a:ext cx="1972909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核心專業盤點</a:t>
              </a:r>
            </a:p>
          </p:txBody>
        </p:sp>
      </p:grpSp>
      <p:grpSp>
        <p:nvGrpSpPr>
          <p:cNvPr id="6" name="群組 125"/>
          <p:cNvGrpSpPr/>
          <p:nvPr/>
        </p:nvGrpSpPr>
        <p:grpSpPr>
          <a:xfrm>
            <a:off x="3294508" y="1824208"/>
            <a:ext cx="2432086" cy="1026932"/>
            <a:chOff x="3467708" y="1707654"/>
            <a:chExt cx="2348880" cy="1264146"/>
          </a:xfrm>
        </p:grpSpPr>
        <p:sp>
          <p:nvSpPr>
            <p:cNvPr id="127" name="矩形 126"/>
            <p:cNvSpPr/>
            <p:nvPr/>
          </p:nvSpPr>
          <p:spPr>
            <a:xfrm>
              <a:off x="3467708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文字方塊 127"/>
            <p:cNvSpPr txBox="1"/>
            <p:nvPr/>
          </p:nvSpPr>
          <p:spPr>
            <a:xfrm>
              <a:off x="3655693" y="2044548"/>
              <a:ext cx="1972909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拓展專業培養</a:t>
              </a:r>
            </a:p>
          </p:txBody>
        </p:sp>
      </p:grpSp>
      <p:grpSp>
        <p:nvGrpSpPr>
          <p:cNvPr id="7" name="群組 128"/>
          <p:cNvGrpSpPr/>
          <p:nvPr/>
        </p:nvGrpSpPr>
        <p:grpSpPr>
          <a:xfrm>
            <a:off x="5881342" y="1824208"/>
            <a:ext cx="2432086" cy="1026932"/>
            <a:chOff x="6035824" y="1707654"/>
            <a:chExt cx="2348880" cy="1264146"/>
          </a:xfrm>
        </p:grpSpPr>
        <p:sp>
          <p:nvSpPr>
            <p:cNvPr id="131" name="矩形 130"/>
            <p:cNvSpPr/>
            <p:nvPr/>
          </p:nvSpPr>
          <p:spPr>
            <a:xfrm>
              <a:off x="6035824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32" name="文字方塊 131"/>
            <p:cNvSpPr txBox="1"/>
            <p:nvPr/>
          </p:nvSpPr>
          <p:spPr>
            <a:xfrm>
              <a:off x="6077016" y="2044548"/>
              <a:ext cx="2266496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培訓紀錄與規劃</a:t>
              </a:r>
            </a:p>
          </p:txBody>
        </p:sp>
      </p:grpSp>
      <p:grpSp>
        <p:nvGrpSpPr>
          <p:cNvPr id="8" name="群組 132"/>
          <p:cNvGrpSpPr/>
          <p:nvPr/>
        </p:nvGrpSpPr>
        <p:grpSpPr>
          <a:xfrm>
            <a:off x="715197" y="2922602"/>
            <a:ext cx="2432086" cy="1026932"/>
            <a:chOff x="8532440" y="1707654"/>
            <a:chExt cx="2348880" cy="1264146"/>
          </a:xfrm>
        </p:grpSpPr>
        <p:sp>
          <p:nvSpPr>
            <p:cNvPr id="134" name="矩形 133"/>
            <p:cNvSpPr/>
            <p:nvPr/>
          </p:nvSpPr>
          <p:spPr>
            <a:xfrm>
              <a:off x="8532440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文字方塊 135"/>
            <p:cNvSpPr txBox="1"/>
            <p:nvPr/>
          </p:nvSpPr>
          <p:spPr>
            <a:xfrm>
              <a:off x="8573632" y="2093461"/>
              <a:ext cx="2266496" cy="4925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年度行事曆目標</a:t>
              </a:r>
            </a:p>
          </p:txBody>
        </p:sp>
      </p:grpSp>
      <p:grpSp>
        <p:nvGrpSpPr>
          <p:cNvPr id="10" name="群組 61"/>
          <p:cNvGrpSpPr/>
          <p:nvPr/>
        </p:nvGrpSpPr>
        <p:grpSpPr>
          <a:xfrm>
            <a:off x="3294508" y="2927402"/>
            <a:ext cx="2432104" cy="1022132"/>
            <a:chOff x="830796" y="3235077"/>
            <a:chExt cx="2269273" cy="1264146"/>
          </a:xfrm>
        </p:grpSpPr>
        <p:sp>
          <p:nvSpPr>
            <p:cNvPr id="151" name="矩形 150"/>
            <p:cNvSpPr/>
            <p:nvPr/>
          </p:nvSpPr>
          <p:spPr>
            <a:xfrm>
              <a:off x="830796" y="3235077"/>
              <a:ext cx="2269256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文字方塊 152"/>
            <p:cNvSpPr txBox="1"/>
            <p:nvPr/>
          </p:nvSpPr>
          <p:spPr>
            <a:xfrm>
              <a:off x="910404" y="3571971"/>
              <a:ext cx="2189665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升等規劃與條件</a:t>
              </a:r>
            </a:p>
          </p:txBody>
        </p:sp>
      </p:grpSp>
      <p:grpSp>
        <p:nvGrpSpPr>
          <p:cNvPr id="11" name="群組 64"/>
          <p:cNvGrpSpPr/>
          <p:nvPr/>
        </p:nvGrpSpPr>
        <p:grpSpPr>
          <a:xfrm>
            <a:off x="5884921" y="2922602"/>
            <a:ext cx="2432086" cy="1026932"/>
            <a:chOff x="3398911" y="3235077"/>
            <a:chExt cx="2269256" cy="1264146"/>
          </a:xfrm>
        </p:grpSpPr>
        <p:sp>
          <p:nvSpPr>
            <p:cNvPr id="148" name="矩形 147"/>
            <p:cNvSpPr/>
            <p:nvPr/>
          </p:nvSpPr>
          <p:spPr>
            <a:xfrm>
              <a:off x="3398911" y="3235077"/>
              <a:ext cx="2269256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文字方塊 148"/>
            <p:cNvSpPr txBox="1"/>
            <p:nvPr/>
          </p:nvSpPr>
          <p:spPr>
            <a:xfrm>
              <a:off x="3620337" y="3620884"/>
              <a:ext cx="1906030" cy="4925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自評表與考核</a:t>
              </a:r>
            </a:p>
          </p:txBody>
        </p:sp>
      </p:grpSp>
      <p:grpSp>
        <p:nvGrpSpPr>
          <p:cNvPr id="12" name="群組 67"/>
          <p:cNvGrpSpPr/>
          <p:nvPr/>
        </p:nvGrpSpPr>
        <p:grpSpPr>
          <a:xfrm>
            <a:off x="707674" y="4021383"/>
            <a:ext cx="2432104" cy="1026932"/>
            <a:chOff x="5823520" y="3235077"/>
            <a:chExt cx="2269274" cy="1264146"/>
          </a:xfrm>
        </p:grpSpPr>
        <p:sp>
          <p:nvSpPr>
            <p:cNvPr id="142" name="矩形 141"/>
            <p:cNvSpPr/>
            <p:nvPr/>
          </p:nvSpPr>
          <p:spPr>
            <a:xfrm>
              <a:off x="5823520" y="3235077"/>
              <a:ext cx="2269257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文字方塊 146"/>
            <p:cNvSpPr txBox="1"/>
            <p:nvPr/>
          </p:nvSpPr>
          <p:spPr>
            <a:xfrm>
              <a:off x="5903128" y="3620884"/>
              <a:ext cx="2189666" cy="4925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工作紀錄管控表</a:t>
              </a:r>
            </a:p>
          </p:txBody>
        </p:sp>
      </p:grpSp>
      <p:grpSp>
        <p:nvGrpSpPr>
          <p:cNvPr id="13" name="群組 153">
            <a:extLst>
              <a:ext uri="{FF2B5EF4-FFF2-40B4-BE49-F238E27FC236}">
                <a16:creationId xmlns:a16="http://schemas.microsoft.com/office/drawing/2014/main" id="{9410534E-2208-C053-C85E-B98D385549FA}"/>
              </a:ext>
            </a:extLst>
          </p:cNvPr>
          <p:cNvGrpSpPr/>
          <p:nvPr/>
        </p:nvGrpSpPr>
        <p:grpSpPr>
          <a:xfrm>
            <a:off x="3294508" y="4029179"/>
            <a:ext cx="2432086" cy="1022132"/>
            <a:chOff x="8532440" y="1707654"/>
            <a:chExt cx="2348880" cy="1264146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16B4BD98-96C4-50CB-80B1-987D0D9E478D}"/>
                </a:ext>
              </a:extLst>
            </p:cNvPr>
            <p:cNvSpPr/>
            <p:nvPr/>
          </p:nvSpPr>
          <p:spPr>
            <a:xfrm>
              <a:off x="8532440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9" name="文字方塊 158">
              <a:extLst>
                <a:ext uri="{FF2B5EF4-FFF2-40B4-BE49-F238E27FC236}">
                  <a16:creationId xmlns:a16="http://schemas.microsoft.com/office/drawing/2014/main" id="{AF326038-0A55-589B-254C-CBADDB189C51}"/>
                </a:ext>
              </a:extLst>
            </p:cNvPr>
            <p:cNvSpPr txBox="1"/>
            <p:nvPr/>
          </p:nvSpPr>
          <p:spPr>
            <a:xfrm>
              <a:off x="8573635" y="2092304"/>
              <a:ext cx="2266496" cy="4948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人才培育資料庫</a:t>
              </a:r>
            </a:p>
          </p:txBody>
        </p:sp>
      </p:grpSp>
      <p:grpSp>
        <p:nvGrpSpPr>
          <p:cNvPr id="14" name="群組 153">
            <a:extLst>
              <a:ext uri="{FF2B5EF4-FFF2-40B4-BE49-F238E27FC236}">
                <a16:creationId xmlns:a16="http://schemas.microsoft.com/office/drawing/2014/main" id="{31A37D48-CC4F-24DC-8C5C-069EB2400289}"/>
              </a:ext>
            </a:extLst>
          </p:cNvPr>
          <p:cNvGrpSpPr/>
          <p:nvPr/>
        </p:nvGrpSpPr>
        <p:grpSpPr>
          <a:xfrm>
            <a:off x="5881357" y="4032394"/>
            <a:ext cx="2432086" cy="1026000"/>
            <a:chOff x="8532440" y="1707654"/>
            <a:chExt cx="2348880" cy="126414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92160A5-5652-1475-EDE8-B6A7C54B93FD}"/>
                </a:ext>
              </a:extLst>
            </p:cNvPr>
            <p:cNvSpPr/>
            <p:nvPr/>
          </p:nvSpPr>
          <p:spPr>
            <a:xfrm>
              <a:off x="8532440" y="1707654"/>
              <a:ext cx="2348880" cy="126414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287792A4-87B5-93D7-7C84-143CD7489355}"/>
                </a:ext>
              </a:extLst>
            </p:cNvPr>
            <p:cNvSpPr txBox="1"/>
            <p:nvPr/>
          </p:nvSpPr>
          <p:spPr>
            <a:xfrm>
              <a:off x="9014016" y="2092304"/>
              <a:ext cx="1385734" cy="4948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我要抱抱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70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32ED383-ED9F-8AAF-8FD4-426BC63A1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89"/>
          <a:stretch/>
        </p:blipFill>
        <p:spPr>
          <a:xfrm>
            <a:off x="3347752" y="1707654"/>
            <a:ext cx="5400722" cy="3298695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我要抱抱－提出讓部門更進步的建議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06F100D-0280-CA46-70A2-5F1ED15C8635}"/>
              </a:ext>
            </a:extLst>
          </p:cNvPr>
          <p:cNvSpPr/>
          <p:nvPr/>
        </p:nvSpPr>
        <p:spPr>
          <a:xfrm>
            <a:off x="62792" y="843558"/>
            <a:ext cx="1008112" cy="36004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Before</a:t>
            </a:r>
            <a:endParaRPr lang="zh-TW" altLang="en-US" sz="16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CC1312C-CE48-2F93-CFBC-D7A0AD7EF1F4}"/>
              </a:ext>
            </a:extLst>
          </p:cNvPr>
          <p:cNvSpPr/>
          <p:nvPr/>
        </p:nvSpPr>
        <p:spPr>
          <a:xfrm>
            <a:off x="2771800" y="843558"/>
            <a:ext cx="1008000" cy="36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After</a:t>
            </a:r>
            <a:endParaRPr lang="zh-TW" altLang="en-US" sz="16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1C632D8-1CC2-8186-2AE7-376F632F5672}"/>
              </a:ext>
            </a:extLst>
          </p:cNvPr>
          <p:cNvCxnSpPr/>
          <p:nvPr/>
        </p:nvCxnSpPr>
        <p:spPr>
          <a:xfrm>
            <a:off x="2699792" y="771550"/>
            <a:ext cx="0" cy="43719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D04D0B4-A584-FAAC-3215-8A7906C5655F}"/>
              </a:ext>
            </a:extLst>
          </p:cNvPr>
          <p:cNvSpPr txBox="1"/>
          <p:nvPr/>
        </p:nvSpPr>
        <p:spPr>
          <a:xfrm>
            <a:off x="0" y="1203598"/>
            <a:ext cx="2267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福委會討論區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　　但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…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已成過往</a:t>
            </a:r>
          </a:p>
        </p:txBody>
      </p:sp>
      <p:pic>
        <p:nvPicPr>
          <p:cNvPr id="1026" name="Picture 2" descr="20張超好笑【流淚】梗圖！快來看看網友們的搞笑創作！">
            <a:extLst>
              <a:ext uri="{FF2B5EF4-FFF2-40B4-BE49-F238E27FC236}">
                <a16:creationId xmlns:a16="http://schemas.microsoft.com/office/drawing/2014/main" id="{AB4F1BE1-26DA-907A-48A6-8DF1AFD8F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26" y="2209969"/>
            <a:ext cx="1861512" cy="228371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4F78607E-CC7A-B2F8-92BE-6BD26CFDB6CF}"/>
              </a:ext>
            </a:extLst>
          </p:cNvPr>
          <p:cNvSpPr txBox="1"/>
          <p:nvPr/>
        </p:nvSpPr>
        <p:spPr>
          <a:xfrm>
            <a:off x="3779800" y="843558"/>
            <a:ext cx="536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將討論區併入平台，想要討論什麼都可以！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也許有可能變成許願池也說不定！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BCDD3C6-65A2-EB5F-0220-997F936E4B70}"/>
              </a:ext>
            </a:extLst>
          </p:cNvPr>
          <p:cNvSpPr txBox="1"/>
          <p:nvPr/>
        </p:nvSpPr>
        <p:spPr>
          <a:xfrm>
            <a:off x="3992423" y="1719124"/>
            <a:ext cx="1731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測試資料畫面</a:t>
            </a:r>
          </a:p>
        </p:txBody>
      </p:sp>
    </p:spTree>
    <p:extLst>
      <p:ext uri="{BB962C8B-B14F-4D97-AF65-F5344CB8AC3E}">
        <p14:creationId xmlns:p14="http://schemas.microsoft.com/office/powerpoint/2010/main" val="1194623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2913255" y="1566863"/>
            <a:ext cx="3317490" cy="2009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簡報結束</a:t>
            </a:r>
            <a:b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</a:br>
            <a:r>
              <a:rPr kumimoji="0" lang="zh-TW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敬請指教</a:t>
            </a:r>
          </a:p>
        </p:txBody>
      </p:sp>
      <p:pic>
        <p:nvPicPr>
          <p:cNvPr id="5" name="Picture 4" descr="Elegant Challenges Hurdles PowerPoint Slide Template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DF5327"/>
              </a:clrFrom>
              <a:clrTo>
                <a:srgbClr val="DF5327">
                  <a:alpha val="0"/>
                </a:srgbClr>
              </a:clrTo>
            </a:clrChange>
          </a:blip>
          <a:srcRect l="5316" t="23100" r="59838" b="5991"/>
          <a:stretch>
            <a:fillRect/>
          </a:stretch>
        </p:blipFill>
        <p:spPr bwMode="auto">
          <a:xfrm>
            <a:off x="0" y="2139702"/>
            <a:ext cx="2624248" cy="3003798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1771639" y="4259415"/>
            <a:ext cx="7380312" cy="900000"/>
          </a:xfrm>
          <a:prstGeom prst="rect">
            <a:avLst/>
          </a:prstGeom>
          <a:solidFill>
            <a:srgbClr val="638AA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6251" y="4259415"/>
            <a:ext cx="964800" cy="900000"/>
          </a:xfrm>
          <a:prstGeom prst="rect">
            <a:avLst/>
          </a:prstGeom>
          <a:solidFill>
            <a:srgbClr val="638AA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4259415"/>
            <a:ext cx="702000" cy="900000"/>
          </a:xfrm>
          <a:prstGeom prst="rect">
            <a:avLst/>
          </a:prstGeom>
          <a:solidFill>
            <a:srgbClr val="638AA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7544" y="5012071"/>
            <a:ext cx="684000" cy="172800"/>
          </a:xfrm>
          <a:prstGeom prst="rect">
            <a:avLst/>
          </a:prstGeom>
          <a:solidFill>
            <a:srgbClr val="638AA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75656" y="4603876"/>
            <a:ext cx="684000" cy="576000"/>
          </a:xfrm>
          <a:prstGeom prst="rect">
            <a:avLst/>
          </a:prstGeom>
          <a:solidFill>
            <a:srgbClr val="638AA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itchFamily="34" charset="-120"/>
              </a:rPr>
              <a:t>各模組功能目的與介紹－首頁</a:t>
            </a:r>
            <a:endParaRPr lang="en-US" altLang="zh-TW" dirty="0">
              <a:latin typeface="微軟正黑體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6610EEF-9DBC-2CED-BFCE-601B638A87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304"/>
          <a:stretch/>
        </p:blipFill>
        <p:spPr>
          <a:xfrm>
            <a:off x="875064" y="1419622"/>
            <a:ext cx="7393871" cy="2599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81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  <p:pic>
        <p:nvPicPr>
          <p:cNvPr id="16" name="圖片 15" descr="arrow.png">
            <a:extLst>
              <a:ext uri="{FF2B5EF4-FFF2-40B4-BE49-F238E27FC236}">
                <a16:creationId xmlns:a16="http://schemas.microsoft.com/office/drawing/2014/main" id="{691CDDC3-4981-0F25-0DAF-3349334A65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 rot="11259921">
            <a:off x="5281972" y="1657709"/>
            <a:ext cx="324757" cy="324757"/>
          </a:xfrm>
          <a:prstGeom prst="rect">
            <a:avLst/>
          </a:prstGeom>
        </p:spPr>
      </p:pic>
      <p:sp>
        <p:nvSpPr>
          <p:cNvPr id="17" name="圓角矩形 48">
            <a:extLst>
              <a:ext uri="{FF2B5EF4-FFF2-40B4-BE49-F238E27FC236}">
                <a16:creationId xmlns:a16="http://schemas.microsoft.com/office/drawing/2014/main" id="{667A51FE-D4E4-DD14-8247-7B42F349831B}"/>
              </a:ext>
            </a:extLst>
          </p:cNvPr>
          <p:cNvSpPr/>
          <p:nvPr/>
        </p:nvSpPr>
        <p:spPr>
          <a:xfrm>
            <a:off x="3599891" y="2002603"/>
            <a:ext cx="1944216" cy="36004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平台歷史更新時間及項目</a:t>
            </a:r>
          </a:p>
        </p:txBody>
      </p:sp>
      <p:sp>
        <p:nvSpPr>
          <p:cNvPr id="19" name="圓角矩形 48">
            <a:extLst>
              <a:ext uri="{FF2B5EF4-FFF2-40B4-BE49-F238E27FC236}">
                <a16:creationId xmlns:a16="http://schemas.microsoft.com/office/drawing/2014/main" id="{C58B1D7E-862E-3281-A268-FDFD09101CD3}"/>
              </a:ext>
            </a:extLst>
          </p:cNvPr>
          <p:cNvSpPr/>
          <p:nvPr/>
        </p:nvSpPr>
        <p:spPr>
          <a:xfrm>
            <a:off x="5691729" y="2002603"/>
            <a:ext cx="1944216" cy="36004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同仁對平台疑問及回答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12DE7CF5-CFE7-D6E4-BE5B-C6F251241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109"/>
          <a:stretch/>
        </p:blipFill>
        <p:spPr>
          <a:xfrm>
            <a:off x="875064" y="4018828"/>
            <a:ext cx="7393871" cy="58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81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  <p:pic>
        <p:nvPicPr>
          <p:cNvPr id="23" name="圖片 22" descr="arrow.png">
            <a:extLst>
              <a:ext uri="{FF2B5EF4-FFF2-40B4-BE49-F238E27FC236}">
                <a16:creationId xmlns:a16="http://schemas.microsoft.com/office/drawing/2014/main" id="{6B955040-C04B-D2DE-4C7B-51CB798753C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736889" flipV="1">
            <a:off x="6400615" y="1176877"/>
            <a:ext cx="324757" cy="324757"/>
          </a:xfrm>
          <a:prstGeom prst="rect">
            <a:avLst/>
          </a:prstGeom>
        </p:spPr>
      </p:pic>
      <p:sp>
        <p:nvSpPr>
          <p:cNvPr id="24" name="圓角矩形 48">
            <a:extLst>
              <a:ext uri="{FF2B5EF4-FFF2-40B4-BE49-F238E27FC236}">
                <a16:creationId xmlns:a16="http://schemas.microsoft.com/office/drawing/2014/main" id="{98CDF73F-3D92-66A4-A901-67F86D4B2079}"/>
              </a:ext>
            </a:extLst>
          </p:cNvPr>
          <p:cNvSpPr/>
          <p:nvPr/>
        </p:nvSpPr>
        <p:spPr>
          <a:xfrm>
            <a:off x="6815526" y="1057330"/>
            <a:ext cx="2220970" cy="3600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EFEEE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平台說明文件</a:t>
            </a:r>
            <a:endParaRPr lang="en-US" altLang="zh-TW" sz="1200" b="1" dirty="0">
              <a:solidFill>
                <a:srgbClr val="EFEEE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solidFill>
                  <a:srgbClr val="EFEEE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Ex.</a:t>
            </a:r>
            <a:r>
              <a:rPr lang="zh-TW" altLang="en-US" sz="1200" b="1" dirty="0">
                <a:solidFill>
                  <a:srgbClr val="EFEEE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使用說明書、說明會影片</a:t>
            </a:r>
          </a:p>
        </p:txBody>
      </p:sp>
      <p:pic>
        <p:nvPicPr>
          <p:cNvPr id="25" name="圖片 24" descr="arrow.png">
            <a:extLst>
              <a:ext uri="{FF2B5EF4-FFF2-40B4-BE49-F238E27FC236}">
                <a16:creationId xmlns:a16="http://schemas.microsoft.com/office/drawing/2014/main" id="{67F3C719-0272-8B83-6952-E91395802B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 rot="10340079" flipH="1">
            <a:off x="6032368" y="1657709"/>
            <a:ext cx="324757" cy="324757"/>
          </a:xfrm>
          <a:prstGeom prst="rect">
            <a:avLst/>
          </a:prstGeom>
        </p:spPr>
      </p:pic>
      <p:sp>
        <p:nvSpPr>
          <p:cNvPr id="26" name="圓角矩形 48">
            <a:extLst>
              <a:ext uri="{FF2B5EF4-FFF2-40B4-BE49-F238E27FC236}">
                <a16:creationId xmlns:a16="http://schemas.microsoft.com/office/drawing/2014/main" id="{29A59438-E3D7-FC01-49DA-6E7CEC245C5D}"/>
              </a:ext>
            </a:extLst>
          </p:cNvPr>
          <p:cNvSpPr/>
          <p:nvPr/>
        </p:nvSpPr>
        <p:spPr>
          <a:xfrm>
            <a:off x="5776545" y="3579862"/>
            <a:ext cx="1944216" cy="36004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最新消息跑馬燈</a:t>
            </a:r>
          </a:p>
        </p:txBody>
      </p:sp>
      <p:pic>
        <p:nvPicPr>
          <p:cNvPr id="27" name="圖片 26" descr="arrow.png">
            <a:extLst>
              <a:ext uri="{FF2B5EF4-FFF2-40B4-BE49-F238E27FC236}">
                <a16:creationId xmlns:a16="http://schemas.microsoft.com/office/drawing/2014/main" id="{C51C872B-82B7-F81F-2408-A5ED0A6F1E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 rot="16736889" flipV="1">
            <a:off x="5381728" y="3716539"/>
            <a:ext cx="324757" cy="324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EB01037-E5D2-16DA-691B-AAE76064B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758" y="1285932"/>
            <a:ext cx="6264885" cy="3857567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員工平台開發目的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36480" y="915566"/>
            <a:ext cx="219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平台裡藏些什麼！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圖片 4" descr="ide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034" y="864096"/>
            <a:ext cx="411510" cy="411510"/>
          </a:xfrm>
          <a:prstGeom prst="rect">
            <a:avLst/>
          </a:prstGeom>
        </p:spPr>
      </p:pic>
      <p:pic>
        <p:nvPicPr>
          <p:cNvPr id="12" name="圖片 11" descr="arrow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5300000">
            <a:off x="1373413" y="1893443"/>
            <a:ext cx="371738" cy="371738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79512" y="1779662"/>
            <a:ext cx="110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</a:rPr>
              <a:t>關於專業</a:t>
            </a:r>
            <a:endParaRPr lang="en-US" altLang="zh-TW" b="1" dirty="0">
              <a:solidFill>
                <a:schemeClr val="tx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4" name="圖片 13" descr="arrow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685084">
            <a:off x="1373414" y="3189587"/>
            <a:ext cx="371738" cy="371738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0" y="278777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</a:rPr>
              <a:t>未來要做什麼</a:t>
            </a:r>
            <a:endParaRPr lang="en-US" altLang="zh-TW" b="1" dirty="0">
              <a:solidFill>
                <a:schemeClr val="tx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0" y="401191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</a:rPr>
              <a:t>工作做了什麼</a:t>
            </a:r>
            <a:endParaRPr lang="en-US" altLang="zh-TW" b="1" dirty="0">
              <a:solidFill>
                <a:schemeClr val="tx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7" name="圖片 16" descr="arrow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685084">
            <a:off x="1373414" y="4468249"/>
            <a:ext cx="371738" cy="371738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3895100" y="428478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個人檔案及規劃</a:t>
            </a:r>
            <a:endParaRPr lang="en-US" altLang="zh-TW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785800" y="2971552"/>
            <a:ext cx="207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是否符合升等條件</a:t>
            </a:r>
            <a:endParaRPr lang="en-US" altLang="zh-TW" dirty="0"/>
          </a:p>
        </p:txBody>
      </p:sp>
      <p:pic>
        <p:nvPicPr>
          <p:cNvPr id="22" name="圖片 21" descr="arrow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1560189" flipH="1" flipV="1">
            <a:off x="7851473" y="3256063"/>
            <a:ext cx="371738" cy="371738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7815230" y="2931790"/>
            <a:ext cx="13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</a:rPr>
              <a:t>考績小幫手</a:t>
            </a:r>
            <a:endParaRPr lang="en-US" altLang="zh-TW" b="1" dirty="0">
              <a:solidFill>
                <a:schemeClr val="tx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067944" y="84355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</a:rPr>
              <a:t>專業學習課程規劃</a:t>
            </a:r>
            <a:endParaRPr lang="en-US" altLang="zh-TW" b="1" dirty="0">
              <a:solidFill>
                <a:schemeClr val="tx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6" name="圖片 25" descr="arrow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1560189" flipH="1" flipV="1">
            <a:off x="6408441" y="1167831"/>
            <a:ext cx="371738" cy="371738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6588225" y="84355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</a:rPr>
              <a:t>培訓都學了什麼</a:t>
            </a:r>
            <a:endParaRPr lang="en-US" altLang="zh-TW" b="1" dirty="0">
              <a:solidFill>
                <a:schemeClr val="tx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" name="圖片 6" descr="arrow.png">
            <a:extLst>
              <a:ext uri="{FF2B5EF4-FFF2-40B4-BE49-F238E27FC236}">
                <a16:creationId xmlns:a16="http://schemas.microsoft.com/office/drawing/2014/main" id="{0752982D-5B58-29EE-A4B7-B534C48FEAC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1560189" flipH="1" flipV="1">
            <a:off x="7851473" y="4321028"/>
            <a:ext cx="371738" cy="37173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92859F-5EF5-995B-2B48-ED82BD5CBEBC}"/>
              </a:ext>
            </a:extLst>
          </p:cNvPr>
          <p:cNvSpPr txBox="1"/>
          <p:nvPr/>
        </p:nvSpPr>
        <p:spPr>
          <a:xfrm>
            <a:off x="8028384" y="3996755"/>
            <a:ext cx="111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</a:rPr>
              <a:t>有話想說</a:t>
            </a:r>
            <a:endParaRPr lang="en-US" altLang="zh-TW" b="1" dirty="0">
              <a:solidFill>
                <a:schemeClr val="tx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5CC2E2-CE96-0647-BF79-43B44F12292F}"/>
              </a:ext>
            </a:extLst>
          </p:cNvPr>
          <p:cNvSpPr/>
          <p:nvPr/>
        </p:nvSpPr>
        <p:spPr>
          <a:xfrm>
            <a:off x="3757320" y="1297550"/>
            <a:ext cx="2074584" cy="1274199"/>
          </a:xfrm>
          <a:prstGeom prst="rect">
            <a:avLst/>
          </a:prstGeom>
          <a:solidFill>
            <a:schemeClr val="accent2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本次未上線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預計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月底上線</a:t>
            </a:r>
          </a:p>
        </p:txBody>
      </p:sp>
      <p:pic>
        <p:nvPicPr>
          <p:cNvPr id="24" name="圖片 23" descr="arrow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1560189" flipH="1" flipV="1">
            <a:off x="4176191" y="1167831"/>
            <a:ext cx="371738" cy="3717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itchFamily="34" charset="-120"/>
              </a:rPr>
              <a:t>各模組功能目的與介紹</a:t>
            </a:r>
            <a:endParaRPr lang="en-US" altLang="zh-TW" dirty="0">
              <a:latin typeface="微軟正黑體" pitchFamily="34" charset="-120"/>
            </a:endParaRPr>
          </a:p>
        </p:txBody>
      </p:sp>
      <p:grpSp>
        <p:nvGrpSpPr>
          <p:cNvPr id="2" name="群組 19"/>
          <p:cNvGrpSpPr/>
          <p:nvPr/>
        </p:nvGrpSpPr>
        <p:grpSpPr>
          <a:xfrm>
            <a:off x="193303" y="960028"/>
            <a:ext cx="101724" cy="124026"/>
            <a:chOff x="126876" y="1278929"/>
            <a:chExt cx="101724" cy="124026"/>
          </a:xfrm>
        </p:grpSpPr>
        <p:cxnSp>
          <p:nvCxnSpPr>
            <p:cNvPr id="101" name="直線接點 100"/>
            <p:cNvCxnSpPr/>
            <p:nvPr/>
          </p:nvCxnSpPr>
          <p:spPr>
            <a:xfrm flipH="1">
              <a:off x="126876" y="1278929"/>
              <a:ext cx="66328" cy="6632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/>
            <p:cNvCxnSpPr/>
            <p:nvPr/>
          </p:nvCxnSpPr>
          <p:spPr>
            <a:xfrm flipH="1" flipV="1">
              <a:off x="126876" y="1336627"/>
              <a:ext cx="66328" cy="6632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/>
            <p:nvPr/>
          </p:nvCxnSpPr>
          <p:spPr>
            <a:xfrm flipH="1">
              <a:off x="142305" y="1343025"/>
              <a:ext cx="86295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群組 20"/>
          <p:cNvGrpSpPr/>
          <p:nvPr/>
        </p:nvGrpSpPr>
        <p:grpSpPr>
          <a:xfrm flipH="1">
            <a:off x="460698" y="960028"/>
            <a:ext cx="101724" cy="124026"/>
            <a:chOff x="126876" y="1278929"/>
            <a:chExt cx="101724" cy="124026"/>
          </a:xfrm>
        </p:grpSpPr>
        <p:cxnSp>
          <p:nvCxnSpPr>
            <p:cNvPr id="106" name="直線接點 105"/>
            <p:cNvCxnSpPr/>
            <p:nvPr/>
          </p:nvCxnSpPr>
          <p:spPr>
            <a:xfrm flipH="1">
              <a:off x="126876" y="1278929"/>
              <a:ext cx="66328" cy="6632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 106"/>
            <p:cNvCxnSpPr/>
            <p:nvPr/>
          </p:nvCxnSpPr>
          <p:spPr>
            <a:xfrm flipH="1" flipV="1">
              <a:off x="126876" y="1336627"/>
              <a:ext cx="66328" cy="6632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 107"/>
            <p:cNvCxnSpPr/>
            <p:nvPr/>
          </p:nvCxnSpPr>
          <p:spPr>
            <a:xfrm flipH="1">
              <a:off x="142305" y="1343025"/>
              <a:ext cx="8629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弧形 108"/>
          <p:cNvSpPr/>
          <p:nvPr/>
        </p:nvSpPr>
        <p:spPr>
          <a:xfrm>
            <a:off x="728092" y="958863"/>
            <a:ext cx="134094" cy="134094"/>
          </a:xfrm>
          <a:prstGeom prst="arc">
            <a:avLst>
              <a:gd name="adj1" fmla="val 290639"/>
              <a:gd name="adj2" fmla="val 20508657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10" name="圓角矩形 109"/>
          <p:cNvSpPr/>
          <p:nvPr/>
        </p:nvSpPr>
        <p:spPr>
          <a:xfrm>
            <a:off x="1012274" y="928768"/>
            <a:ext cx="752016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1" name="五角星形 110"/>
          <p:cNvSpPr/>
          <p:nvPr/>
        </p:nvSpPr>
        <p:spPr>
          <a:xfrm>
            <a:off x="8314541" y="991780"/>
            <a:ext cx="90000" cy="90000"/>
          </a:xfrm>
          <a:prstGeom prst="star5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2" name="橢圓 111"/>
          <p:cNvSpPr/>
          <p:nvPr/>
        </p:nvSpPr>
        <p:spPr>
          <a:xfrm>
            <a:off x="8576956" y="937408"/>
            <a:ext cx="198744" cy="198744"/>
          </a:xfrm>
          <a:prstGeom prst="ellipse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8766826" y="915835"/>
            <a:ext cx="242374" cy="294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"/>
              </a:lnSpc>
            </a:pPr>
            <a:r>
              <a:rPr lang="en-US" altLang="zh-TW" dirty="0">
                <a:solidFill>
                  <a:prstClr val="black"/>
                </a:solidFill>
              </a:rPr>
              <a:t>.</a:t>
            </a:r>
          </a:p>
          <a:p>
            <a:pPr>
              <a:lnSpc>
                <a:spcPts val="400"/>
              </a:lnSpc>
            </a:pPr>
            <a:r>
              <a:rPr lang="en-US" altLang="zh-TW" dirty="0">
                <a:solidFill>
                  <a:prstClr val="black"/>
                </a:solidFill>
              </a:rPr>
              <a:t>.</a:t>
            </a:r>
          </a:p>
          <a:p>
            <a:pPr>
              <a:lnSpc>
                <a:spcPts val="400"/>
              </a:lnSpc>
            </a:pPr>
            <a:r>
              <a:rPr lang="en-US" altLang="zh-TW" dirty="0">
                <a:solidFill>
                  <a:prstClr val="black"/>
                </a:solidFill>
              </a:rPr>
              <a:t>.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1087282" y="901321"/>
            <a:ext cx="26212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solidFill>
                  <a:prstClr val="black"/>
                </a:solidFill>
              </a:rPr>
              <a:t>http://portal2023.sinoltd.local/TEEmployee/</a:t>
            </a:r>
            <a:endParaRPr lang="zh-TW" altLang="en-US" sz="1050" dirty="0">
              <a:solidFill>
                <a:prstClr val="black"/>
              </a:solidFill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386011" y="1320672"/>
            <a:ext cx="1204664" cy="3013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421953" y="1320672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prstClr val="black"/>
                </a:solidFill>
                <a:ea typeface="微軟正黑體" pitchFamily="34" charset="-120"/>
              </a:rPr>
              <a:t>1011</a:t>
            </a:r>
            <a:r>
              <a:rPr lang="zh-TW" altLang="en-US" sz="1400" dirty="0">
                <a:solidFill>
                  <a:prstClr val="black"/>
                </a:solidFill>
                <a:ea typeface="微軟正黑體" pitchFamily="34" charset="-120"/>
              </a:rPr>
              <a:t> 金城武</a:t>
            </a:r>
          </a:p>
        </p:txBody>
      </p:sp>
      <p:sp>
        <p:nvSpPr>
          <p:cNvPr id="117" name="文字方塊 116"/>
          <p:cNvSpPr txBox="1"/>
          <p:nvPr/>
        </p:nvSpPr>
        <p:spPr>
          <a:xfrm>
            <a:off x="8521576" y="92076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b="1" dirty="0">
                <a:solidFill>
                  <a:prstClr val="white"/>
                </a:solidFill>
                <a:ea typeface="微軟正黑體" pitchFamily="34" charset="-120"/>
              </a:rPr>
              <a:t>陳</a:t>
            </a:r>
          </a:p>
        </p:txBody>
      </p:sp>
      <p:grpSp>
        <p:nvGrpSpPr>
          <p:cNvPr id="5" name="群組 121"/>
          <p:cNvGrpSpPr/>
          <p:nvPr/>
        </p:nvGrpSpPr>
        <p:grpSpPr>
          <a:xfrm>
            <a:off x="707674" y="1824728"/>
            <a:ext cx="2432086" cy="1026932"/>
            <a:chOff x="899592" y="1707654"/>
            <a:chExt cx="2348880" cy="1264146"/>
          </a:xfrm>
        </p:grpSpPr>
        <p:sp>
          <p:nvSpPr>
            <p:cNvPr id="123" name="矩形 122"/>
            <p:cNvSpPr/>
            <p:nvPr/>
          </p:nvSpPr>
          <p:spPr>
            <a:xfrm>
              <a:off x="899592" y="1707654"/>
              <a:ext cx="2348880" cy="126414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文字方塊 123"/>
            <p:cNvSpPr txBox="1"/>
            <p:nvPr/>
          </p:nvSpPr>
          <p:spPr>
            <a:xfrm>
              <a:off x="1087577" y="2044548"/>
              <a:ext cx="1972909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核心專業盤點</a:t>
              </a:r>
            </a:p>
          </p:txBody>
        </p:sp>
      </p:grpSp>
      <p:grpSp>
        <p:nvGrpSpPr>
          <p:cNvPr id="6" name="群組 125"/>
          <p:cNvGrpSpPr/>
          <p:nvPr/>
        </p:nvGrpSpPr>
        <p:grpSpPr>
          <a:xfrm>
            <a:off x="3294508" y="1824208"/>
            <a:ext cx="2432086" cy="1026932"/>
            <a:chOff x="3467708" y="1707654"/>
            <a:chExt cx="2348880" cy="1264146"/>
          </a:xfrm>
        </p:grpSpPr>
        <p:sp>
          <p:nvSpPr>
            <p:cNvPr id="127" name="矩形 126"/>
            <p:cNvSpPr/>
            <p:nvPr/>
          </p:nvSpPr>
          <p:spPr>
            <a:xfrm>
              <a:off x="3467708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文字方塊 127"/>
            <p:cNvSpPr txBox="1"/>
            <p:nvPr/>
          </p:nvSpPr>
          <p:spPr>
            <a:xfrm>
              <a:off x="3655693" y="2044548"/>
              <a:ext cx="1972909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拓展專業培養</a:t>
              </a:r>
            </a:p>
          </p:txBody>
        </p:sp>
      </p:grpSp>
      <p:grpSp>
        <p:nvGrpSpPr>
          <p:cNvPr id="7" name="群組 128"/>
          <p:cNvGrpSpPr/>
          <p:nvPr/>
        </p:nvGrpSpPr>
        <p:grpSpPr>
          <a:xfrm>
            <a:off x="5881342" y="1824208"/>
            <a:ext cx="2432086" cy="1026932"/>
            <a:chOff x="6035824" y="1707654"/>
            <a:chExt cx="2348880" cy="1264146"/>
          </a:xfrm>
        </p:grpSpPr>
        <p:sp>
          <p:nvSpPr>
            <p:cNvPr id="131" name="矩形 130"/>
            <p:cNvSpPr/>
            <p:nvPr/>
          </p:nvSpPr>
          <p:spPr>
            <a:xfrm>
              <a:off x="6035824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32" name="文字方塊 131"/>
            <p:cNvSpPr txBox="1"/>
            <p:nvPr/>
          </p:nvSpPr>
          <p:spPr>
            <a:xfrm>
              <a:off x="6077016" y="2044548"/>
              <a:ext cx="2266496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培訓紀錄與規劃</a:t>
              </a:r>
            </a:p>
          </p:txBody>
        </p:sp>
      </p:grpSp>
      <p:grpSp>
        <p:nvGrpSpPr>
          <p:cNvPr id="8" name="群組 132"/>
          <p:cNvGrpSpPr/>
          <p:nvPr/>
        </p:nvGrpSpPr>
        <p:grpSpPr>
          <a:xfrm>
            <a:off x="715197" y="2922602"/>
            <a:ext cx="2432086" cy="1026932"/>
            <a:chOff x="8532440" y="1707654"/>
            <a:chExt cx="2348880" cy="1264146"/>
          </a:xfrm>
        </p:grpSpPr>
        <p:sp>
          <p:nvSpPr>
            <p:cNvPr id="134" name="矩形 133"/>
            <p:cNvSpPr/>
            <p:nvPr/>
          </p:nvSpPr>
          <p:spPr>
            <a:xfrm>
              <a:off x="8532440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文字方塊 135"/>
            <p:cNvSpPr txBox="1"/>
            <p:nvPr/>
          </p:nvSpPr>
          <p:spPr>
            <a:xfrm>
              <a:off x="8573632" y="2093461"/>
              <a:ext cx="2266496" cy="4925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年度行事曆目標</a:t>
              </a:r>
            </a:p>
          </p:txBody>
        </p:sp>
      </p:grpSp>
      <p:grpSp>
        <p:nvGrpSpPr>
          <p:cNvPr id="10" name="群組 61"/>
          <p:cNvGrpSpPr/>
          <p:nvPr/>
        </p:nvGrpSpPr>
        <p:grpSpPr>
          <a:xfrm>
            <a:off x="3294508" y="2927402"/>
            <a:ext cx="2432104" cy="1022132"/>
            <a:chOff x="830796" y="3235077"/>
            <a:chExt cx="2269273" cy="1264146"/>
          </a:xfrm>
        </p:grpSpPr>
        <p:sp>
          <p:nvSpPr>
            <p:cNvPr id="151" name="矩形 150"/>
            <p:cNvSpPr/>
            <p:nvPr/>
          </p:nvSpPr>
          <p:spPr>
            <a:xfrm>
              <a:off x="830796" y="3235077"/>
              <a:ext cx="2269256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文字方塊 152"/>
            <p:cNvSpPr txBox="1"/>
            <p:nvPr/>
          </p:nvSpPr>
          <p:spPr>
            <a:xfrm>
              <a:off x="910404" y="3571971"/>
              <a:ext cx="2189665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升等規劃與條件</a:t>
              </a:r>
            </a:p>
          </p:txBody>
        </p:sp>
      </p:grpSp>
      <p:grpSp>
        <p:nvGrpSpPr>
          <p:cNvPr id="11" name="群組 64"/>
          <p:cNvGrpSpPr/>
          <p:nvPr/>
        </p:nvGrpSpPr>
        <p:grpSpPr>
          <a:xfrm>
            <a:off x="5884921" y="2922602"/>
            <a:ext cx="2432086" cy="1026932"/>
            <a:chOff x="3398911" y="3235077"/>
            <a:chExt cx="2269256" cy="1264146"/>
          </a:xfrm>
        </p:grpSpPr>
        <p:sp>
          <p:nvSpPr>
            <p:cNvPr id="148" name="矩形 147"/>
            <p:cNvSpPr/>
            <p:nvPr/>
          </p:nvSpPr>
          <p:spPr>
            <a:xfrm>
              <a:off x="3398911" y="3235077"/>
              <a:ext cx="2269256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文字方塊 148"/>
            <p:cNvSpPr txBox="1"/>
            <p:nvPr/>
          </p:nvSpPr>
          <p:spPr>
            <a:xfrm>
              <a:off x="3620337" y="3620884"/>
              <a:ext cx="1906030" cy="4925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自評表與考核</a:t>
              </a:r>
            </a:p>
          </p:txBody>
        </p:sp>
      </p:grpSp>
      <p:grpSp>
        <p:nvGrpSpPr>
          <p:cNvPr id="12" name="群組 67"/>
          <p:cNvGrpSpPr/>
          <p:nvPr/>
        </p:nvGrpSpPr>
        <p:grpSpPr>
          <a:xfrm>
            <a:off x="707674" y="4021383"/>
            <a:ext cx="2432104" cy="1026932"/>
            <a:chOff x="5823520" y="3235077"/>
            <a:chExt cx="2269274" cy="1264146"/>
          </a:xfrm>
        </p:grpSpPr>
        <p:sp>
          <p:nvSpPr>
            <p:cNvPr id="142" name="矩形 141"/>
            <p:cNvSpPr/>
            <p:nvPr/>
          </p:nvSpPr>
          <p:spPr>
            <a:xfrm>
              <a:off x="5823520" y="3235077"/>
              <a:ext cx="2269257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文字方塊 146"/>
            <p:cNvSpPr txBox="1"/>
            <p:nvPr/>
          </p:nvSpPr>
          <p:spPr>
            <a:xfrm>
              <a:off x="5903128" y="3620884"/>
              <a:ext cx="2189666" cy="4925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工作紀錄管控表</a:t>
              </a:r>
            </a:p>
          </p:txBody>
        </p:sp>
      </p:grpSp>
      <p:grpSp>
        <p:nvGrpSpPr>
          <p:cNvPr id="13" name="群組 153">
            <a:extLst>
              <a:ext uri="{FF2B5EF4-FFF2-40B4-BE49-F238E27FC236}">
                <a16:creationId xmlns:a16="http://schemas.microsoft.com/office/drawing/2014/main" id="{9410534E-2208-C053-C85E-B98D385549FA}"/>
              </a:ext>
            </a:extLst>
          </p:cNvPr>
          <p:cNvGrpSpPr/>
          <p:nvPr/>
        </p:nvGrpSpPr>
        <p:grpSpPr>
          <a:xfrm>
            <a:off x="3294508" y="4029179"/>
            <a:ext cx="2432086" cy="1022132"/>
            <a:chOff x="8532440" y="1707654"/>
            <a:chExt cx="2348880" cy="1264146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16B4BD98-96C4-50CB-80B1-987D0D9E478D}"/>
                </a:ext>
              </a:extLst>
            </p:cNvPr>
            <p:cNvSpPr/>
            <p:nvPr/>
          </p:nvSpPr>
          <p:spPr>
            <a:xfrm>
              <a:off x="8532440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9" name="文字方塊 158">
              <a:extLst>
                <a:ext uri="{FF2B5EF4-FFF2-40B4-BE49-F238E27FC236}">
                  <a16:creationId xmlns:a16="http://schemas.microsoft.com/office/drawing/2014/main" id="{AF326038-0A55-589B-254C-CBADDB189C51}"/>
                </a:ext>
              </a:extLst>
            </p:cNvPr>
            <p:cNvSpPr txBox="1"/>
            <p:nvPr/>
          </p:nvSpPr>
          <p:spPr>
            <a:xfrm>
              <a:off x="8573635" y="2092304"/>
              <a:ext cx="2266496" cy="4948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人才培育資料庫</a:t>
              </a:r>
            </a:p>
          </p:txBody>
        </p:sp>
      </p:grpSp>
      <p:grpSp>
        <p:nvGrpSpPr>
          <p:cNvPr id="14" name="群組 153">
            <a:extLst>
              <a:ext uri="{FF2B5EF4-FFF2-40B4-BE49-F238E27FC236}">
                <a16:creationId xmlns:a16="http://schemas.microsoft.com/office/drawing/2014/main" id="{31A37D48-CC4F-24DC-8C5C-069EB2400289}"/>
              </a:ext>
            </a:extLst>
          </p:cNvPr>
          <p:cNvGrpSpPr/>
          <p:nvPr/>
        </p:nvGrpSpPr>
        <p:grpSpPr>
          <a:xfrm>
            <a:off x="5881357" y="4032394"/>
            <a:ext cx="2432086" cy="1026000"/>
            <a:chOff x="8532440" y="1707654"/>
            <a:chExt cx="2348880" cy="126414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92160A5-5652-1475-EDE8-B6A7C54B93FD}"/>
                </a:ext>
              </a:extLst>
            </p:cNvPr>
            <p:cNvSpPr/>
            <p:nvPr/>
          </p:nvSpPr>
          <p:spPr>
            <a:xfrm>
              <a:off x="8532440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287792A4-87B5-93D7-7C84-143CD7489355}"/>
                </a:ext>
              </a:extLst>
            </p:cNvPr>
            <p:cNvSpPr txBox="1"/>
            <p:nvPr/>
          </p:nvSpPr>
          <p:spPr>
            <a:xfrm>
              <a:off x="9014016" y="2092304"/>
              <a:ext cx="1385734" cy="4948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我要抱抱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56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核心專業盤點－盤點組及個人專業的熟稔程度</a:t>
            </a:r>
          </a:p>
        </p:txBody>
      </p:sp>
      <p:sp>
        <p:nvSpPr>
          <p:cNvPr id="4" name="矩形 3"/>
          <p:cNvSpPr/>
          <p:nvPr/>
        </p:nvSpPr>
        <p:spPr>
          <a:xfrm>
            <a:off x="62792" y="843558"/>
            <a:ext cx="1008112" cy="36004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Before</a:t>
            </a:r>
            <a:endParaRPr lang="zh-TW" altLang="en-US" sz="16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44008" y="843558"/>
            <a:ext cx="1008000" cy="36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After</a:t>
            </a:r>
            <a:endParaRPr lang="zh-TW" altLang="en-US" sz="16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4572000" y="771550"/>
            <a:ext cx="0" cy="43719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347614"/>
            <a:ext cx="3839021" cy="216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81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  <p:sp>
        <p:nvSpPr>
          <p:cNvPr id="16" name="文字方塊 15"/>
          <p:cNvSpPr txBox="1"/>
          <p:nvPr/>
        </p:nvSpPr>
        <p:spPr>
          <a:xfrm>
            <a:off x="323528" y="372387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僅盤點並無實際用途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323528" y="408391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等級劃分方式太大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323528" y="444395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未必符合自身需求</a:t>
            </a:r>
          </a:p>
        </p:txBody>
      </p:sp>
      <p:pic>
        <p:nvPicPr>
          <p:cNvPr id="24" name="圖片 23" descr="close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976" y="3809534"/>
            <a:ext cx="180000" cy="180000"/>
          </a:xfrm>
          <a:prstGeom prst="rect">
            <a:avLst/>
          </a:prstGeom>
        </p:spPr>
      </p:pic>
      <p:pic>
        <p:nvPicPr>
          <p:cNvPr id="25" name="圖片 24" descr="close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976" y="4176398"/>
            <a:ext cx="180000" cy="180000"/>
          </a:xfrm>
          <a:prstGeom prst="rect">
            <a:avLst/>
          </a:prstGeom>
        </p:spPr>
      </p:pic>
      <p:pic>
        <p:nvPicPr>
          <p:cNvPr id="26" name="圖片 25" descr="close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976" y="4536438"/>
            <a:ext cx="180000" cy="180000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 t="8743" r="14754" b="12568"/>
          <a:stretch>
            <a:fillRect/>
          </a:stretch>
        </p:blipFill>
        <p:spPr bwMode="auto">
          <a:xfrm>
            <a:off x="4644008" y="1347613"/>
            <a:ext cx="4176464" cy="2168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36688" y="2499742"/>
            <a:ext cx="1129972" cy="97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81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40352" y="2499742"/>
            <a:ext cx="1036854" cy="987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81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  <p:sp>
        <p:nvSpPr>
          <p:cNvPr id="31" name="文字方塊 30"/>
          <p:cNvSpPr txBox="1"/>
          <p:nvPr/>
        </p:nvSpPr>
        <p:spPr>
          <a:xfrm>
            <a:off x="4860032" y="372387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評分以了解需培養技能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4860032" y="408391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改為三類型、五等級反應更細部情況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4860032" y="4443958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領域技能符合工作專業項目，並連動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拓展專業培養模組之課程地圖</a:t>
            </a:r>
          </a:p>
        </p:txBody>
      </p:sp>
      <p:sp>
        <p:nvSpPr>
          <p:cNvPr id="40" name="橢圓 39"/>
          <p:cNvSpPr/>
          <p:nvPr/>
        </p:nvSpPr>
        <p:spPr>
          <a:xfrm>
            <a:off x="4976752" y="2605870"/>
            <a:ext cx="216024" cy="21602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4932040" y="2571750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C</a:t>
            </a:r>
            <a:endParaRPr lang="zh-TW" altLang="en-US" sz="1200" b="1" dirty="0"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42" name="手繪多邊形 41"/>
          <p:cNvSpPr/>
          <p:nvPr/>
        </p:nvSpPr>
        <p:spPr>
          <a:xfrm rot="16200000" flipV="1">
            <a:off x="6387374" y="2018399"/>
            <a:ext cx="216024" cy="170597"/>
          </a:xfrm>
          <a:custGeom>
            <a:avLst/>
            <a:gdLst>
              <a:gd name="connsiteX0" fmla="*/ 361665 w 361665"/>
              <a:gd name="connsiteY0" fmla="*/ 0 h 170597"/>
              <a:gd name="connsiteX1" fmla="*/ 225188 w 361665"/>
              <a:gd name="connsiteY1" fmla="*/ 170597 h 170597"/>
              <a:gd name="connsiteX2" fmla="*/ 0 w 361665"/>
              <a:gd name="connsiteY2" fmla="*/ 170597 h 1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665" h="170597">
                <a:moveTo>
                  <a:pt x="361665" y="0"/>
                </a:moveTo>
                <a:lnTo>
                  <a:pt x="225188" y="170597"/>
                </a:lnTo>
                <a:lnTo>
                  <a:pt x="0" y="170597"/>
                </a:lnTo>
              </a:path>
            </a:pathLst>
          </a:custGeom>
          <a:ln w="1270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手繪多邊形 44"/>
          <p:cNvSpPr/>
          <p:nvPr/>
        </p:nvSpPr>
        <p:spPr>
          <a:xfrm flipH="1" flipV="1">
            <a:off x="5830256" y="3219822"/>
            <a:ext cx="286407" cy="144016"/>
          </a:xfrm>
          <a:custGeom>
            <a:avLst/>
            <a:gdLst>
              <a:gd name="connsiteX0" fmla="*/ 361665 w 361665"/>
              <a:gd name="connsiteY0" fmla="*/ 0 h 170597"/>
              <a:gd name="connsiteX1" fmla="*/ 225188 w 361665"/>
              <a:gd name="connsiteY1" fmla="*/ 170597 h 170597"/>
              <a:gd name="connsiteX2" fmla="*/ 0 w 361665"/>
              <a:gd name="connsiteY2" fmla="*/ 170597 h 1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665" h="170597">
                <a:moveTo>
                  <a:pt x="361665" y="0"/>
                </a:moveTo>
                <a:lnTo>
                  <a:pt x="225188" y="170597"/>
                </a:lnTo>
                <a:lnTo>
                  <a:pt x="0" y="170597"/>
                </a:lnTo>
              </a:path>
            </a:pathLst>
          </a:custGeom>
          <a:ln w="1270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6073576" y="3109926"/>
            <a:ext cx="216024" cy="21602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6039456" y="307580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A</a:t>
            </a:r>
            <a:endParaRPr lang="zh-TW" altLang="en-US" sz="1200" b="1" dirty="0"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48" name="手繪多邊形 47"/>
          <p:cNvSpPr/>
          <p:nvPr/>
        </p:nvSpPr>
        <p:spPr>
          <a:xfrm rot="5400000">
            <a:off x="6387374" y="2378440"/>
            <a:ext cx="216024" cy="170597"/>
          </a:xfrm>
          <a:custGeom>
            <a:avLst/>
            <a:gdLst>
              <a:gd name="connsiteX0" fmla="*/ 361665 w 361665"/>
              <a:gd name="connsiteY0" fmla="*/ 0 h 170597"/>
              <a:gd name="connsiteX1" fmla="*/ 225188 w 361665"/>
              <a:gd name="connsiteY1" fmla="*/ 170597 h 170597"/>
              <a:gd name="connsiteX2" fmla="*/ 0 w 361665"/>
              <a:gd name="connsiteY2" fmla="*/ 170597 h 1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665" h="170597">
                <a:moveTo>
                  <a:pt x="361665" y="0"/>
                </a:moveTo>
                <a:lnTo>
                  <a:pt x="225188" y="170597"/>
                </a:lnTo>
                <a:lnTo>
                  <a:pt x="0" y="170597"/>
                </a:lnTo>
              </a:path>
            </a:pathLst>
          </a:custGeom>
          <a:ln w="1270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6305362" y="2173822"/>
            <a:ext cx="216024" cy="21602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6271683" y="2139702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B</a:t>
            </a:r>
            <a:endParaRPr lang="zh-TW" altLang="en-US" sz="1200" b="1" dirty="0"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51" name="手繪多邊形 50"/>
          <p:cNvSpPr/>
          <p:nvPr/>
        </p:nvSpPr>
        <p:spPr>
          <a:xfrm>
            <a:off x="5192973" y="2013045"/>
            <a:ext cx="232012" cy="696036"/>
          </a:xfrm>
          <a:custGeom>
            <a:avLst/>
            <a:gdLst>
              <a:gd name="connsiteX0" fmla="*/ 232012 w 232012"/>
              <a:gd name="connsiteY0" fmla="*/ 0 h 696036"/>
              <a:gd name="connsiteX1" fmla="*/ 150126 w 232012"/>
              <a:gd name="connsiteY1" fmla="*/ 0 h 696036"/>
              <a:gd name="connsiteX2" fmla="*/ 150126 w 232012"/>
              <a:gd name="connsiteY2" fmla="*/ 696036 h 696036"/>
              <a:gd name="connsiteX3" fmla="*/ 0 w 232012"/>
              <a:gd name="connsiteY3" fmla="*/ 696036 h 69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12" h="696036">
                <a:moveTo>
                  <a:pt x="232012" y="0"/>
                </a:moveTo>
                <a:lnTo>
                  <a:pt x="150126" y="0"/>
                </a:lnTo>
                <a:lnTo>
                  <a:pt x="150126" y="696036"/>
                </a:lnTo>
                <a:lnTo>
                  <a:pt x="0" y="696036"/>
                </a:lnTo>
              </a:path>
            </a:pathLst>
          </a:custGeom>
          <a:ln w="1270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手繪多邊形 51"/>
          <p:cNvSpPr/>
          <p:nvPr/>
        </p:nvSpPr>
        <p:spPr>
          <a:xfrm flipV="1">
            <a:off x="5192973" y="2708942"/>
            <a:ext cx="232012" cy="696036"/>
          </a:xfrm>
          <a:custGeom>
            <a:avLst/>
            <a:gdLst>
              <a:gd name="connsiteX0" fmla="*/ 232012 w 232012"/>
              <a:gd name="connsiteY0" fmla="*/ 0 h 696036"/>
              <a:gd name="connsiteX1" fmla="*/ 150126 w 232012"/>
              <a:gd name="connsiteY1" fmla="*/ 0 h 696036"/>
              <a:gd name="connsiteX2" fmla="*/ 150126 w 232012"/>
              <a:gd name="connsiteY2" fmla="*/ 696036 h 696036"/>
              <a:gd name="connsiteX3" fmla="*/ 0 w 232012"/>
              <a:gd name="connsiteY3" fmla="*/ 696036 h 69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12" h="696036">
                <a:moveTo>
                  <a:pt x="232012" y="0"/>
                </a:moveTo>
                <a:lnTo>
                  <a:pt x="150126" y="0"/>
                </a:lnTo>
                <a:lnTo>
                  <a:pt x="150126" y="696036"/>
                </a:lnTo>
                <a:lnTo>
                  <a:pt x="0" y="696036"/>
                </a:lnTo>
              </a:path>
            </a:pathLst>
          </a:custGeom>
          <a:ln w="1270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4678128" y="3795886"/>
            <a:ext cx="216024" cy="21602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4644008" y="3761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A</a:t>
            </a:r>
            <a:endParaRPr lang="zh-TW" altLang="en-US" sz="1200" b="1" dirty="0"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55" name="橢圓 54"/>
          <p:cNvSpPr/>
          <p:nvPr/>
        </p:nvSpPr>
        <p:spPr>
          <a:xfrm>
            <a:off x="4678128" y="4169574"/>
            <a:ext cx="216024" cy="21602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4644008" y="4135454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B</a:t>
            </a:r>
            <a:endParaRPr lang="zh-TW" altLang="en-US" sz="1200" b="1" dirty="0"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57" name="橢圓 56"/>
          <p:cNvSpPr/>
          <p:nvPr/>
        </p:nvSpPr>
        <p:spPr>
          <a:xfrm>
            <a:off x="4678128" y="4536438"/>
            <a:ext cx="216024" cy="21602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4644008" y="450231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C</a:t>
            </a:r>
            <a:endParaRPr lang="zh-TW" altLang="en-US" sz="1200" b="1" dirty="0"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cxnSp>
        <p:nvCxnSpPr>
          <p:cNvPr id="60" name="直線單箭頭接點 59"/>
          <p:cNvCxnSpPr/>
          <p:nvPr/>
        </p:nvCxnSpPr>
        <p:spPr>
          <a:xfrm>
            <a:off x="2699792" y="3919430"/>
            <a:ext cx="1872208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2699792" y="4272646"/>
            <a:ext cx="1872208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>
            <a:off x="2699792" y="4632686"/>
            <a:ext cx="1872208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itchFamily="34" charset="-120"/>
              </a:rPr>
              <a:t>各模組功能目的與介紹</a:t>
            </a:r>
            <a:endParaRPr lang="en-US" altLang="zh-TW" dirty="0">
              <a:latin typeface="微軟正黑體" pitchFamily="34" charset="-120"/>
            </a:endParaRPr>
          </a:p>
        </p:txBody>
      </p:sp>
      <p:grpSp>
        <p:nvGrpSpPr>
          <p:cNvPr id="2" name="群組 19"/>
          <p:cNvGrpSpPr/>
          <p:nvPr/>
        </p:nvGrpSpPr>
        <p:grpSpPr>
          <a:xfrm>
            <a:off x="193303" y="960028"/>
            <a:ext cx="101724" cy="124026"/>
            <a:chOff x="126876" y="1278929"/>
            <a:chExt cx="101724" cy="124026"/>
          </a:xfrm>
        </p:grpSpPr>
        <p:cxnSp>
          <p:nvCxnSpPr>
            <p:cNvPr id="101" name="直線接點 100"/>
            <p:cNvCxnSpPr/>
            <p:nvPr/>
          </p:nvCxnSpPr>
          <p:spPr>
            <a:xfrm flipH="1">
              <a:off x="126876" y="1278929"/>
              <a:ext cx="66328" cy="6632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/>
            <p:cNvCxnSpPr/>
            <p:nvPr/>
          </p:nvCxnSpPr>
          <p:spPr>
            <a:xfrm flipH="1" flipV="1">
              <a:off x="126876" y="1336627"/>
              <a:ext cx="66328" cy="6632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/>
            <p:nvPr/>
          </p:nvCxnSpPr>
          <p:spPr>
            <a:xfrm flipH="1">
              <a:off x="142305" y="1343025"/>
              <a:ext cx="86295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群組 20"/>
          <p:cNvGrpSpPr/>
          <p:nvPr/>
        </p:nvGrpSpPr>
        <p:grpSpPr>
          <a:xfrm flipH="1">
            <a:off x="460698" y="960028"/>
            <a:ext cx="101724" cy="124026"/>
            <a:chOff x="126876" y="1278929"/>
            <a:chExt cx="101724" cy="124026"/>
          </a:xfrm>
        </p:grpSpPr>
        <p:cxnSp>
          <p:nvCxnSpPr>
            <p:cNvPr id="106" name="直線接點 105"/>
            <p:cNvCxnSpPr/>
            <p:nvPr/>
          </p:nvCxnSpPr>
          <p:spPr>
            <a:xfrm flipH="1">
              <a:off x="126876" y="1278929"/>
              <a:ext cx="66328" cy="6632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 106"/>
            <p:cNvCxnSpPr/>
            <p:nvPr/>
          </p:nvCxnSpPr>
          <p:spPr>
            <a:xfrm flipH="1" flipV="1">
              <a:off x="126876" y="1336627"/>
              <a:ext cx="66328" cy="6632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 107"/>
            <p:cNvCxnSpPr/>
            <p:nvPr/>
          </p:nvCxnSpPr>
          <p:spPr>
            <a:xfrm flipH="1">
              <a:off x="142305" y="1343025"/>
              <a:ext cx="8629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弧形 108"/>
          <p:cNvSpPr/>
          <p:nvPr/>
        </p:nvSpPr>
        <p:spPr>
          <a:xfrm>
            <a:off x="728092" y="958863"/>
            <a:ext cx="134094" cy="134094"/>
          </a:xfrm>
          <a:prstGeom prst="arc">
            <a:avLst>
              <a:gd name="adj1" fmla="val 290639"/>
              <a:gd name="adj2" fmla="val 20508657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10" name="圓角矩形 109"/>
          <p:cNvSpPr/>
          <p:nvPr/>
        </p:nvSpPr>
        <p:spPr>
          <a:xfrm>
            <a:off x="1012274" y="928768"/>
            <a:ext cx="752016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1" name="五角星形 110"/>
          <p:cNvSpPr/>
          <p:nvPr/>
        </p:nvSpPr>
        <p:spPr>
          <a:xfrm>
            <a:off x="8314541" y="991780"/>
            <a:ext cx="90000" cy="90000"/>
          </a:xfrm>
          <a:prstGeom prst="star5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2" name="橢圓 111"/>
          <p:cNvSpPr/>
          <p:nvPr/>
        </p:nvSpPr>
        <p:spPr>
          <a:xfrm>
            <a:off x="8576956" y="937408"/>
            <a:ext cx="198744" cy="198744"/>
          </a:xfrm>
          <a:prstGeom prst="ellipse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8766826" y="915835"/>
            <a:ext cx="242374" cy="294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"/>
              </a:lnSpc>
            </a:pPr>
            <a:r>
              <a:rPr lang="en-US" altLang="zh-TW" dirty="0">
                <a:solidFill>
                  <a:prstClr val="black"/>
                </a:solidFill>
              </a:rPr>
              <a:t>.</a:t>
            </a:r>
          </a:p>
          <a:p>
            <a:pPr>
              <a:lnSpc>
                <a:spcPts val="400"/>
              </a:lnSpc>
            </a:pPr>
            <a:r>
              <a:rPr lang="en-US" altLang="zh-TW" dirty="0">
                <a:solidFill>
                  <a:prstClr val="black"/>
                </a:solidFill>
              </a:rPr>
              <a:t>.</a:t>
            </a:r>
          </a:p>
          <a:p>
            <a:pPr>
              <a:lnSpc>
                <a:spcPts val="400"/>
              </a:lnSpc>
            </a:pPr>
            <a:r>
              <a:rPr lang="en-US" altLang="zh-TW" dirty="0">
                <a:solidFill>
                  <a:prstClr val="black"/>
                </a:solidFill>
              </a:rPr>
              <a:t>.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1087282" y="901321"/>
            <a:ext cx="26212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solidFill>
                  <a:prstClr val="black"/>
                </a:solidFill>
              </a:rPr>
              <a:t>http://portal2023.sinoltd.local/TEEmployee/</a:t>
            </a:r>
            <a:endParaRPr lang="zh-TW" altLang="en-US" sz="1050" dirty="0">
              <a:solidFill>
                <a:prstClr val="black"/>
              </a:solidFill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386011" y="1320672"/>
            <a:ext cx="1204664" cy="3013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421953" y="1320672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prstClr val="black"/>
                </a:solidFill>
                <a:ea typeface="微軟正黑體" pitchFamily="34" charset="-120"/>
              </a:rPr>
              <a:t>1011</a:t>
            </a:r>
            <a:r>
              <a:rPr lang="zh-TW" altLang="en-US" sz="1400" dirty="0">
                <a:solidFill>
                  <a:prstClr val="black"/>
                </a:solidFill>
                <a:ea typeface="微軟正黑體" pitchFamily="34" charset="-120"/>
              </a:rPr>
              <a:t> 金城武</a:t>
            </a:r>
          </a:p>
        </p:txBody>
      </p:sp>
      <p:sp>
        <p:nvSpPr>
          <p:cNvPr id="117" name="文字方塊 116"/>
          <p:cNvSpPr txBox="1"/>
          <p:nvPr/>
        </p:nvSpPr>
        <p:spPr>
          <a:xfrm>
            <a:off x="8521576" y="92076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b="1" dirty="0">
                <a:solidFill>
                  <a:prstClr val="white"/>
                </a:solidFill>
                <a:ea typeface="微軟正黑體" pitchFamily="34" charset="-120"/>
              </a:rPr>
              <a:t>陳</a:t>
            </a:r>
          </a:p>
        </p:txBody>
      </p:sp>
      <p:grpSp>
        <p:nvGrpSpPr>
          <p:cNvPr id="5" name="群組 121"/>
          <p:cNvGrpSpPr/>
          <p:nvPr/>
        </p:nvGrpSpPr>
        <p:grpSpPr>
          <a:xfrm>
            <a:off x="707674" y="1824728"/>
            <a:ext cx="2432086" cy="1026932"/>
            <a:chOff x="899592" y="1707654"/>
            <a:chExt cx="2348880" cy="1264146"/>
          </a:xfrm>
        </p:grpSpPr>
        <p:sp>
          <p:nvSpPr>
            <p:cNvPr id="123" name="矩形 122"/>
            <p:cNvSpPr/>
            <p:nvPr/>
          </p:nvSpPr>
          <p:spPr>
            <a:xfrm>
              <a:off x="899592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文字方塊 123"/>
            <p:cNvSpPr txBox="1"/>
            <p:nvPr/>
          </p:nvSpPr>
          <p:spPr>
            <a:xfrm>
              <a:off x="1087577" y="2044548"/>
              <a:ext cx="1972909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核心專業盤點</a:t>
              </a:r>
            </a:p>
          </p:txBody>
        </p:sp>
      </p:grpSp>
      <p:grpSp>
        <p:nvGrpSpPr>
          <p:cNvPr id="6" name="群組 125"/>
          <p:cNvGrpSpPr/>
          <p:nvPr/>
        </p:nvGrpSpPr>
        <p:grpSpPr>
          <a:xfrm>
            <a:off x="3294508" y="1824208"/>
            <a:ext cx="2432086" cy="1026932"/>
            <a:chOff x="3467708" y="1707654"/>
            <a:chExt cx="2348880" cy="1264146"/>
          </a:xfrm>
        </p:grpSpPr>
        <p:sp>
          <p:nvSpPr>
            <p:cNvPr id="127" name="矩形 126"/>
            <p:cNvSpPr/>
            <p:nvPr/>
          </p:nvSpPr>
          <p:spPr>
            <a:xfrm>
              <a:off x="3467708" y="1707654"/>
              <a:ext cx="2348880" cy="126414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文字方塊 127"/>
            <p:cNvSpPr txBox="1"/>
            <p:nvPr/>
          </p:nvSpPr>
          <p:spPr>
            <a:xfrm>
              <a:off x="3655693" y="2044548"/>
              <a:ext cx="1972909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拓展專業培養</a:t>
              </a:r>
            </a:p>
          </p:txBody>
        </p:sp>
      </p:grpSp>
      <p:grpSp>
        <p:nvGrpSpPr>
          <p:cNvPr id="7" name="群組 128"/>
          <p:cNvGrpSpPr/>
          <p:nvPr/>
        </p:nvGrpSpPr>
        <p:grpSpPr>
          <a:xfrm>
            <a:off x="5881342" y="1824208"/>
            <a:ext cx="2432086" cy="1026932"/>
            <a:chOff x="6035824" y="1707654"/>
            <a:chExt cx="2348880" cy="1264146"/>
          </a:xfrm>
        </p:grpSpPr>
        <p:sp>
          <p:nvSpPr>
            <p:cNvPr id="131" name="矩形 130"/>
            <p:cNvSpPr/>
            <p:nvPr/>
          </p:nvSpPr>
          <p:spPr>
            <a:xfrm>
              <a:off x="6035824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32" name="文字方塊 131"/>
            <p:cNvSpPr txBox="1"/>
            <p:nvPr/>
          </p:nvSpPr>
          <p:spPr>
            <a:xfrm>
              <a:off x="6077016" y="2044548"/>
              <a:ext cx="2266496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培訓紀錄與規劃</a:t>
              </a:r>
            </a:p>
          </p:txBody>
        </p:sp>
      </p:grpSp>
      <p:grpSp>
        <p:nvGrpSpPr>
          <p:cNvPr id="8" name="群組 132"/>
          <p:cNvGrpSpPr/>
          <p:nvPr/>
        </p:nvGrpSpPr>
        <p:grpSpPr>
          <a:xfrm>
            <a:off x="715197" y="2922602"/>
            <a:ext cx="2432086" cy="1026932"/>
            <a:chOff x="8532440" y="1707654"/>
            <a:chExt cx="2348880" cy="1264146"/>
          </a:xfrm>
        </p:grpSpPr>
        <p:sp>
          <p:nvSpPr>
            <p:cNvPr id="134" name="矩形 133"/>
            <p:cNvSpPr/>
            <p:nvPr/>
          </p:nvSpPr>
          <p:spPr>
            <a:xfrm>
              <a:off x="8532440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文字方塊 135"/>
            <p:cNvSpPr txBox="1"/>
            <p:nvPr/>
          </p:nvSpPr>
          <p:spPr>
            <a:xfrm>
              <a:off x="8573632" y="2093461"/>
              <a:ext cx="2266496" cy="4925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年度行事曆目標</a:t>
              </a:r>
            </a:p>
          </p:txBody>
        </p:sp>
      </p:grpSp>
      <p:grpSp>
        <p:nvGrpSpPr>
          <p:cNvPr id="10" name="群組 61"/>
          <p:cNvGrpSpPr/>
          <p:nvPr/>
        </p:nvGrpSpPr>
        <p:grpSpPr>
          <a:xfrm>
            <a:off x="3294508" y="2927402"/>
            <a:ext cx="2432104" cy="1022132"/>
            <a:chOff x="830796" y="3235077"/>
            <a:chExt cx="2269273" cy="1264146"/>
          </a:xfrm>
        </p:grpSpPr>
        <p:sp>
          <p:nvSpPr>
            <p:cNvPr id="151" name="矩形 150"/>
            <p:cNvSpPr/>
            <p:nvPr/>
          </p:nvSpPr>
          <p:spPr>
            <a:xfrm>
              <a:off x="830796" y="3235077"/>
              <a:ext cx="2269256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文字方塊 152"/>
            <p:cNvSpPr txBox="1"/>
            <p:nvPr/>
          </p:nvSpPr>
          <p:spPr>
            <a:xfrm>
              <a:off x="910404" y="3571971"/>
              <a:ext cx="2189665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升等規劃與條件</a:t>
              </a:r>
            </a:p>
          </p:txBody>
        </p:sp>
      </p:grpSp>
      <p:grpSp>
        <p:nvGrpSpPr>
          <p:cNvPr id="11" name="群組 64"/>
          <p:cNvGrpSpPr/>
          <p:nvPr/>
        </p:nvGrpSpPr>
        <p:grpSpPr>
          <a:xfrm>
            <a:off x="5884921" y="2922602"/>
            <a:ext cx="2432086" cy="1026932"/>
            <a:chOff x="3398911" y="3235077"/>
            <a:chExt cx="2269256" cy="1264146"/>
          </a:xfrm>
        </p:grpSpPr>
        <p:sp>
          <p:nvSpPr>
            <p:cNvPr id="148" name="矩形 147"/>
            <p:cNvSpPr/>
            <p:nvPr/>
          </p:nvSpPr>
          <p:spPr>
            <a:xfrm>
              <a:off x="3398911" y="3235077"/>
              <a:ext cx="2269256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文字方塊 148"/>
            <p:cNvSpPr txBox="1"/>
            <p:nvPr/>
          </p:nvSpPr>
          <p:spPr>
            <a:xfrm>
              <a:off x="3620337" y="3620884"/>
              <a:ext cx="1906030" cy="4925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自評表與考核</a:t>
              </a:r>
            </a:p>
          </p:txBody>
        </p:sp>
      </p:grpSp>
      <p:grpSp>
        <p:nvGrpSpPr>
          <p:cNvPr id="12" name="群組 67"/>
          <p:cNvGrpSpPr/>
          <p:nvPr/>
        </p:nvGrpSpPr>
        <p:grpSpPr>
          <a:xfrm>
            <a:off x="707674" y="4021383"/>
            <a:ext cx="2432104" cy="1026932"/>
            <a:chOff x="5823520" y="3235077"/>
            <a:chExt cx="2269274" cy="1264146"/>
          </a:xfrm>
        </p:grpSpPr>
        <p:sp>
          <p:nvSpPr>
            <p:cNvPr id="142" name="矩形 141"/>
            <p:cNvSpPr/>
            <p:nvPr/>
          </p:nvSpPr>
          <p:spPr>
            <a:xfrm>
              <a:off x="5823520" y="3235077"/>
              <a:ext cx="2269257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文字方塊 146"/>
            <p:cNvSpPr txBox="1"/>
            <p:nvPr/>
          </p:nvSpPr>
          <p:spPr>
            <a:xfrm>
              <a:off x="5903128" y="3620884"/>
              <a:ext cx="2189666" cy="4925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工作紀錄管控表</a:t>
              </a:r>
            </a:p>
          </p:txBody>
        </p:sp>
      </p:grpSp>
      <p:grpSp>
        <p:nvGrpSpPr>
          <p:cNvPr id="13" name="群組 153">
            <a:extLst>
              <a:ext uri="{FF2B5EF4-FFF2-40B4-BE49-F238E27FC236}">
                <a16:creationId xmlns:a16="http://schemas.microsoft.com/office/drawing/2014/main" id="{9410534E-2208-C053-C85E-B98D385549FA}"/>
              </a:ext>
            </a:extLst>
          </p:cNvPr>
          <p:cNvGrpSpPr/>
          <p:nvPr/>
        </p:nvGrpSpPr>
        <p:grpSpPr>
          <a:xfrm>
            <a:off x="3294508" y="4029179"/>
            <a:ext cx="2432086" cy="1022132"/>
            <a:chOff x="8532440" y="1707654"/>
            <a:chExt cx="2348880" cy="1264146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16B4BD98-96C4-50CB-80B1-987D0D9E478D}"/>
                </a:ext>
              </a:extLst>
            </p:cNvPr>
            <p:cNvSpPr/>
            <p:nvPr/>
          </p:nvSpPr>
          <p:spPr>
            <a:xfrm>
              <a:off x="8532440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9" name="文字方塊 158">
              <a:extLst>
                <a:ext uri="{FF2B5EF4-FFF2-40B4-BE49-F238E27FC236}">
                  <a16:creationId xmlns:a16="http://schemas.microsoft.com/office/drawing/2014/main" id="{AF326038-0A55-589B-254C-CBADDB189C51}"/>
                </a:ext>
              </a:extLst>
            </p:cNvPr>
            <p:cNvSpPr txBox="1"/>
            <p:nvPr/>
          </p:nvSpPr>
          <p:spPr>
            <a:xfrm>
              <a:off x="8573635" y="2092304"/>
              <a:ext cx="2266496" cy="4948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人才培育資料庫</a:t>
              </a:r>
            </a:p>
          </p:txBody>
        </p:sp>
      </p:grpSp>
      <p:grpSp>
        <p:nvGrpSpPr>
          <p:cNvPr id="14" name="群組 153">
            <a:extLst>
              <a:ext uri="{FF2B5EF4-FFF2-40B4-BE49-F238E27FC236}">
                <a16:creationId xmlns:a16="http://schemas.microsoft.com/office/drawing/2014/main" id="{31A37D48-CC4F-24DC-8C5C-069EB2400289}"/>
              </a:ext>
            </a:extLst>
          </p:cNvPr>
          <p:cNvGrpSpPr/>
          <p:nvPr/>
        </p:nvGrpSpPr>
        <p:grpSpPr>
          <a:xfrm>
            <a:off x="5881357" y="4032394"/>
            <a:ext cx="2432086" cy="1026000"/>
            <a:chOff x="8532440" y="1707654"/>
            <a:chExt cx="2348880" cy="126414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92160A5-5652-1475-EDE8-B6A7C54B93FD}"/>
                </a:ext>
              </a:extLst>
            </p:cNvPr>
            <p:cNvSpPr/>
            <p:nvPr/>
          </p:nvSpPr>
          <p:spPr>
            <a:xfrm>
              <a:off x="8532440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287792A4-87B5-93D7-7C84-143CD7489355}"/>
                </a:ext>
              </a:extLst>
            </p:cNvPr>
            <p:cNvSpPr txBox="1"/>
            <p:nvPr/>
          </p:nvSpPr>
          <p:spPr>
            <a:xfrm>
              <a:off x="9014016" y="2092304"/>
              <a:ext cx="1385734" cy="4948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我要抱抱</a:t>
              </a:r>
            </a:p>
          </p:txBody>
        </p:sp>
      </p:grpSp>
      <p:pic>
        <p:nvPicPr>
          <p:cNvPr id="9" name="圖片 8" descr="arrow.png">
            <a:extLst>
              <a:ext uri="{FF2B5EF4-FFF2-40B4-BE49-F238E27FC236}">
                <a16:creationId xmlns:a16="http://schemas.microsoft.com/office/drawing/2014/main" id="{ADD2228D-1C05-30DD-9D6F-F22F97F6DAA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1259921" flipH="1" flipV="1">
            <a:off x="4241067" y="1627212"/>
            <a:ext cx="324757" cy="324757"/>
          </a:xfrm>
          <a:prstGeom prst="rect">
            <a:avLst/>
          </a:prstGeom>
        </p:spPr>
      </p:pic>
      <p:sp>
        <p:nvSpPr>
          <p:cNvPr id="17" name="圓角矩形 48">
            <a:extLst>
              <a:ext uri="{FF2B5EF4-FFF2-40B4-BE49-F238E27FC236}">
                <a16:creationId xmlns:a16="http://schemas.microsoft.com/office/drawing/2014/main" id="{FF97CC39-FA5B-D23E-5B67-F363E652828B}"/>
              </a:ext>
            </a:extLst>
          </p:cNvPr>
          <p:cNvSpPr/>
          <p:nvPr/>
        </p:nvSpPr>
        <p:spPr>
          <a:xfrm>
            <a:off x="4260744" y="1270608"/>
            <a:ext cx="2543503" cy="36004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本次未上線，預計</a:t>
            </a:r>
            <a:r>
              <a:rPr lang="en-US" altLang="zh-TW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月底正式上線</a:t>
            </a:r>
          </a:p>
        </p:txBody>
      </p:sp>
    </p:spTree>
    <p:extLst>
      <p:ext uri="{BB962C8B-B14F-4D97-AF65-F5344CB8AC3E}">
        <p14:creationId xmlns:p14="http://schemas.microsoft.com/office/powerpoint/2010/main" val="43346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4660C771-7F1A-E8A5-F42C-B5F869C93F8E}"/>
              </a:ext>
            </a:extLst>
          </p:cNvPr>
          <p:cNvGrpSpPr/>
          <p:nvPr/>
        </p:nvGrpSpPr>
        <p:grpSpPr>
          <a:xfrm>
            <a:off x="3678107" y="799847"/>
            <a:ext cx="5214373" cy="4193559"/>
            <a:chOff x="3789211" y="799848"/>
            <a:chExt cx="3338676" cy="2685066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08B8DBD-F6F7-56E2-FEFE-6CC510609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0449" b="9313"/>
            <a:stretch/>
          </p:blipFill>
          <p:spPr>
            <a:xfrm>
              <a:off x="3789211" y="799848"/>
              <a:ext cx="1733847" cy="2685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D5641B78-55AB-7C46-72C2-CA9240476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392" b="9313"/>
            <a:stretch/>
          </p:blipFill>
          <p:spPr>
            <a:xfrm>
              <a:off x="5523058" y="799848"/>
              <a:ext cx="1604829" cy="2685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81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</p:pic>
      </p:grp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拓展專業培養－配合</a:t>
            </a:r>
            <a:r>
              <a:rPr lang="en-US" altLang="zh-TW" dirty="0"/>
              <a:t>E-learning</a:t>
            </a:r>
            <a:r>
              <a:rPr lang="zh-TW" altLang="en-US" dirty="0"/>
              <a:t>課程拓展專業</a:t>
            </a:r>
          </a:p>
        </p:txBody>
      </p:sp>
      <p:sp>
        <p:nvSpPr>
          <p:cNvPr id="4" name="矩形 3"/>
          <p:cNvSpPr/>
          <p:nvPr/>
        </p:nvSpPr>
        <p:spPr>
          <a:xfrm>
            <a:off x="62792" y="843558"/>
            <a:ext cx="1008112" cy="36004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Before</a:t>
            </a:r>
            <a:endParaRPr lang="zh-TW" altLang="en-US" sz="16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12942" y="843558"/>
            <a:ext cx="1008000" cy="36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After</a:t>
            </a:r>
            <a:endParaRPr lang="zh-TW" altLang="en-US" sz="16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2555776" y="771550"/>
            <a:ext cx="0" cy="43719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323528" y="372387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非根據專業分類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323528" y="408391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未連動至專長項目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323528" y="444395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相同主題課程未整合</a:t>
            </a:r>
          </a:p>
        </p:txBody>
      </p:sp>
      <p:pic>
        <p:nvPicPr>
          <p:cNvPr id="24" name="圖片 23" descr="close (1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976" y="3809534"/>
            <a:ext cx="180000" cy="180000"/>
          </a:xfrm>
          <a:prstGeom prst="rect">
            <a:avLst/>
          </a:prstGeom>
        </p:spPr>
      </p:pic>
      <p:pic>
        <p:nvPicPr>
          <p:cNvPr id="25" name="圖片 24" descr="close (1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976" y="4176398"/>
            <a:ext cx="180000" cy="180000"/>
          </a:xfrm>
          <a:prstGeom prst="rect">
            <a:avLst/>
          </a:prstGeom>
        </p:spPr>
      </p:pic>
      <p:pic>
        <p:nvPicPr>
          <p:cNvPr id="26" name="圖片 25" descr="close (1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976" y="4536438"/>
            <a:ext cx="180000" cy="180000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2877754" y="3723878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根據專業分類並連動核心專業盤點模組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2877754" y="4083918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除自行選擇課程外亦可由主管指派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2877754" y="4443958"/>
            <a:ext cx="364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連動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E-learning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平台便於觀看課程</a:t>
            </a:r>
          </a:p>
        </p:txBody>
      </p:sp>
      <p:sp>
        <p:nvSpPr>
          <p:cNvPr id="53" name="橢圓 52"/>
          <p:cNvSpPr/>
          <p:nvPr/>
        </p:nvSpPr>
        <p:spPr>
          <a:xfrm>
            <a:off x="2695850" y="3795886"/>
            <a:ext cx="216024" cy="21602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2661730" y="3761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A</a:t>
            </a:r>
            <a:endParaRPr lang="zh-TW" altLang="en-US" sz="1200" b="1" dirty="0"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55" name="橢圓 54"/>
          <p:cNvSpPr/>
          <p:nvPr/>
        </p:nvSpPr>
        <p:spPr>
          <a:xfrm>
            <a:off x="2695850" y="4169574"/>
            <a:ext cx="216024" cy="21602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2661730" y="4135454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B</a:t>
            </a:r>
            <a:endParaRPr lang="zh-TW" altLang="en-US" sz="1200" b="1" dirty="0"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57" name="橢圓 56"/>
          <p:cNvSpPr/>
          <p:nvPr/>
        </p:nvSpPr>
        <p:spPr>
          <a:xfrm>
            <a:off x="2695850" y="4536438"/>
            <a:ext cx="216024" cy="21602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2661730" y="450231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C</a:t>
            </a:r>
            <a:endParaRPr lang="zh-TW" altLang="en-US" sz="1200" b="1" dirty="0"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C0BE527-009A-0EE1-0BD7-12C94DE868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4422"/>
          <a:stretch/>
        </p:blipFill>
        <p:spPr>
          <a:xfrm>
            <a:off x="62792" y="1371265"/>
            <a:ext cx="1551020" cy="207131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6D9238B-62FE-AF8E-2751-6156DFFA7758}"/>
              </a:ext>
            </a:extLst>
          </p:cNvPr>
          <p:cNvSpPr txBox="1"/>
          <p:nvPr/>
        </p:nvSpPr>
        <p:spPr>
          <a:xfrm>
            <a:off x="1009179" y="1255861"/>
            <a:ext cx="1075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latin typeface="微軟正黑體" pitchFamily="34" charset="-120"/>
                <a:ea typeface="微軟正黑體" pitchFamily="34" charset="-120"/>
              </a:rPr>
              <a:t>E-learning</a:t>
            </a:r>
            <a:endParaRPr lang="zh-TW" altLang="en-US" sz="14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0690622B-E7B5-F09A-A607-24D33B72EE05}"/>
              </a:ext>
            </a:extLst>
          </p:cNvPr>
          <p:cNvSpPr/>
          <p:nvPr/>
        </p:nvSpPr>
        <p:spPr>
          <a:xfrm>
            <a:off x="8861907" y="3650557"/>
            <a:ext cx="216024" cy="21602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BDF460A-3B01-BDF7-8E71-F5835CB8E4F5}"/>
              </a:ext>
            </a:extLst>
          </p:cNvPr>
          <p:cNvSpPr txBox="1"/>
          <p:nvPr/>
        </p:nvSpPr>
        <p:spPr>
          <a:xfrm>
            <a:off x="8827787" y="3616437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A</a:t>
            </a:r>
            <a:endParaRPr lang="zh-TW" altLang="en-US" sz="1200" b="1" dirty="0"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4AFBBBE-089F-9D5F-912A-07836880DE6B}"/>
              </a:ext>
            </a:extLst>
          </p:cNvPr>
          <p:cNvSpPr/>
          <p:nvPr/>
        </p:nvSpPr>
        <p:spPr>
          <a:xfrm>
            <a:off x="5150197" y="1040512"/>
            <a:ext cx="216024" cy="21602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DA9E797-6FB2-F5B7-4A93-52D18CC21D04}"/>
              </a:ext>
            </a:extLst>
          </p:cNvPr>
          <p:cNvSpPr txBox="1"/>
          <p:nvPr/>
        </p:nvSpPr>
        <p:spPr>
          <a:xfrm>
            <a:off x="5116077" y="100639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B</a:t>
            </a:r>
            <a:endParaRPr lang="zh-TW" altLang="en-US" sz="1200" b="1" dirty="0"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F12E4D2-3F46-E538-0A8F-1C7C343EDA7A}"/>
              </a:ext>
            </a:extLst>
          </p:cNvPr>
          <p:cNvSpPr/>
          <p:nvPr/>
        </p:nvSpPr>
        <p:spPr>
          <a:xfrm>
            <a:off x="6168644" y="1036791"/>
            <a:ext cx="216024" cy="21602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0375590-3E60-D35B-0908-81D9A285C7BE}"/>
              </a:ext>
            </a:extLst>
          </p:cNvPr>
          <p:cNvSpPr txBox="1"/>
          <p:nvPr/>
        </p:nvSpPr>
        <p:spPr>
          <a:xfrm>
            <a:off x="6134524" y="1002671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C</a:t>
            </a:r>
            <a:endParaRPr lang="zh-TW" altLang="en-US" sz="1200" b="1" dirty="0">
              <a:latin typeface="微軟正黑體" pitchFamily="34" charset="-120"/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3D5AFCD0-7C54-A240-4756-7BE1387F1D77}"/>
              </a:ext>
            </a:extLst>
          </p:cNvPr>
          <p:cNvSpPr/>
          <p:nvPr/>
        </p:nvSpPr>
        <p:spPr>
          <a:xfrm>
            <a:off x="5047488" y="1024128"/>
            <a:ext cx="95098" cy="117043"/>
          </a:xfrm>
          <a:custGeom>
            <a:avLst/>
            <a:gdLst>
              <a:gd name="connsiteX0" fmla="*/ 0 w 95098"/>
              <a:gd name="connsiteY0" fmla="*/ 0 h 117043"/>
              <a:gd name="connsiteX1" fmla="*/ 0 w 95098"/>
              <a:gd name="connsiteY1" fmla="*/ 87782 h 117043"/>
              <a:gd name="connsiteX2" fmla="*/ 95098 w 95098"/>
              <a:gd name="connsiteY2" fmla="*/ 117043 h 117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098" h="117043">
                <a:moveTo>
                  <a:pt x="0" y="0"/>
                </a:moveTo>
                <a:lnTo>
                  <a:pt x="0" y="87782"/>
                </a:lnTo>
                <a:lnTo>
                  <a:pt x="95098" y="117043"/>
                </a:lnTo>
              </a:path>
            </a:pathLst>
          </a:custGeom>
          <a:ln w="1270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手繪多邊形: 圖案 39">
            <a:extLst>
              <a:ext uri="{FF2B5EF4-FFF2-40B4-BE49-F238E27FC236}">
                <a16:creationId xmlns:a16="http://schemas.microsoft.com/office/drawing/2014/main" id="{4EB11F32-7B92-E8D9-1419-7EA180C7BDC1}"/>
              </a:ext>
            </a:extLst>
          </p:cNvPr>
          <p:cNvSpPr/>
          <p:nvPr/>
        </p:nvSpPr>
        <p:spPr>
          <a:xfrm>
            <a:off x="6077359" y="1024128"/>
            <a:ext cx="95098" cy="117043"/>
          </a:xfrm>
          <a:custGeom>
            <a:avLst/>
            <a:gdLst>
              <a:gd name="connsiteX0" fmla="*/ 0 w 95098"/>
              <a:gd name="connsiteY0" fmla="*/ 0 h 117043"/>
              <a:gd name="connsiteX1" fmla="*/ 0 w 95098"/>
              <a:gd name="connsiteY1" fmla="*/ 87782 h 117043"/>
              <a:gd name="connsiteX2" fmla="*/ 95098 w 95098"/>
              <a:gd name="connsiteY2" fmla="*/ 117043 h 117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098" h="117043">
                <a:moveTo>
                  <a:pt x="0" y="0"/>
                </a:moveTo>
                <a:lnTo>
                  <a:pt x="0" y="87782"/>
                </a:lnTo>
                <a:lnTo>
                  <a:pt x="95098" y="117043"/>
                </a:lnTo>
              </a:path>
            </a:pathLst>
          </a:custGeom>
          <a:ln w="1270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91B62BF-BAF8-B3C3-645B-4B4067B25722}"/>
              </a:ext>
            </a:extLst>
          </p:cNvPr>
          <p:cNvGrpSpPr/>
          <p:nvPr/>
        </p:nvGrpSpPr>
        <p:grpSpPr>
          <a:xfrm>
            <a:off x="8707321" y="2960659"/>
            <a:ext cx="142411" cy="1620000"/>
            <a:chOff x="8678061" y="2985078"/>
            <a:chExt cx="232012" cy="1391933"/>
          </a:xfrm>
        </p:grpSpPr>
        <p:sp>
          <p:nvSpPr>
            <p:cNvPr id="41" name="手繪多邊形 50">
              <a:extLst>
                <a:ext uri="{FF2B5EF4-FFF2-40B4-BE49-F238E27FC236}">
                  <a16:creationId xmlns:a16="http://schemas.microsoft.com/office/drawing/2014/main" id="{498D9338-09A7-1277-6917-E3F0772B4A9E}"/>
                </a:ext>
              </a:extLst>
            </p:cNvPr>
            <p:cNvSpPr/>
            <p:nvPr/>
          </p:nvSpPr>
          <p:spPr>
            <a:xfrm flipV="1">
              <a:off x="8678061" y="2985078"/>
              <a:ext cx="232012" cy="696036"/>
            </a:xfrm>
            <a:custGeom>
              <a:avLst/>
              <a:gdLst>
                <a:gd name="connsiteX0" fmla="*/ 232012 w 232012"/>
                <a:gd name="connsiteY0" fmla="*/ 0 h 696036"/>
                <a:gd name="connsiteX1" fmla="*/ 150126 w 232012"/>
                <a:gd name="connsiteY1" fmla="*/ 0 h 696036"/>
                <a:gd name="connsiteX2" fmla="*/ 150126 w 232012"/>
                <a:gd name="connsiteY2" fmla="*/ 696036 h 696036"/>
                <a:gd name="connsiteX3" fmla="*/ 0 w 232012"/>
                <a:gd name="connsiteY3" fmla="*/ 696036 h 69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696036">
                  <a:moveTo>
                    <a:pt x="232012" y="0"/>
                  </a:moveTo>
                  <a:lnTo>
                    <a:pt x="150126" y="0"/>
                  </a:lnTo>
                  <a:lnTo>
                    <a:pt x="150126" y="696036"/>
                  </a:lnTo>
                  <a:lnTo>
                    <a:pt x="0" y="696036"/>
                  </a:lnTo>
                </a:path>
              </a:pathLst>
            </a:custGeom>
            <a:ln w="12700">
              <a:solidFill>
                <a:schemeClr val="tx1"/>
              </a:solidFill>
              <a:headEnd type="none" w="sm" len="sm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手繪多邊形 51">
              <a:extLst>
                <a:ext uri="{FF2B5EF4-FFF2-40B4-BE49-F238E27FC236}">
                  <a16:creationId xmlns:a16="http://schemas.microsoft.com/office/drawing/2014/main" id="{01C2362E-39D0-0C0F-34EA-28E13FDF3579}"/>
                </a:ext>
              </a:extLst>
            </p:cNvPr>
            <p:cNvSpPr/>
            <p:nvPr/>
          </p:nvSpPr>
          <p:spPr>
            <a:xfrm>
              <a:off x="8678061" y="3680975"/>
              <a:ext cx="232012" cy="696036"/>
            </a:xfrm>
            <a:custGeom>
              <a:avLst/>
              <a:gdLst>
                <a:gd name="connsiteX0" fmla="*/ 232012 w 232012"/>
                <a:gd name="connsiteY0" fmla="*/ 0 h 696036"/>
                <a:gd name="connsiteX1" fmla="*/ 150126 w 232012"/>
                <a:gd name="connsiteY1" fmla="*/ 0 h 696036"/>
                <a:gd name="connsiteX2" fmla="*/ 150126 w 232012"/>
                <a:gd name="connsiteY2" fmla="*/ 696036 h 696036"/>
                <a:gd name="connsiteX3" fmla="*/ 0 w 232012"/>
                <a:gd name="connsiteY3" fmla="*/ 696036 h 69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696036">
                  <a:moveTo>
                    <a:pt x="232012" y="0"/>
                  </a:moveTo>
                  <a:lnTo>
                    <a:pt x="150126" y="0"/>
                  </a:lnTo>
                  <a:lnTo>
                    <a:pt x="150126" y="696036"/>
                  </a:lnTo>
                  <a:lnTo>
                    <a:pt x="0" y="696036"/>
                  </a:lnTo>
                </a:path>
              </a:pathLst>
            </a:custGeom>
            <a:ln w="12700">
              <a:solidFill>
                <a:schemeClr val="tx1"/>
              </a:solidFill>
              <a:headEnd type="none" w="sm" len="sm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6078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itchFamily="34" charset="-120"/>
              </a:rPr>
              <a:t>各模組功能目的與介紹</a:t>
            </a:r>
            <a:endParaRPr lang="en-US" altLang="zh-TW" dirty="0">
              <a:latin typeface="微軟正黑體" pitchFamily="34" charset="-120"/>
            </a:endParaRPr>
          </a:p>
        </p:txBody>
      </p:sp>
      <p:grpSp>
        <p:nvGrpSpPr>
          <p:cNvPr id="2" name="群組 19"/>
          <p:cNvGrpSpPr/>
          <p:nvPr/>
        </p:nvGrpSpPr>
        <p:grpSpPr>
          <a:xfrm>
            <a:off x="193303" y="960028"/>
            <a:ext cx="101724" cy="124026"/>
            <a:chOff x="126876" y="1278929"/>
            <a:chExt cx="101724" cy="124026"/>
          </a:xfrm>
        </p:grpSpPr>
        <p:cxnSp>
          <p:nvCxnSpPr>
            <p:cNvPr id="101" name="直線接點 100"/>
            <p:cNvCxnSpPr/>
            <p:nvPr/>
          </p:nvCxnSpPr>
          <p:spPr>
            <a:xfrm flipH="1">
              <a:off x="126876" y="1278929"/>
              <a:ext cx="66328" cy="6632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/>
            <p:cNvCxnSpPr/>
            <p:nvPr/>
          </p:nvCxnSpPr>
          <p:spPr>
            <a:xfrm flipH="1" flipV="1">
              <a:off x="126876" y="1336627"/>
              <a:ext cx="66328" cy="6632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/>
            <p:nvPr/>
          </p:nvCxnSpPr>
          <p:spPr>
            <a:xfrm flipH="1">
              <a:off x="142305" y="1343025"/>
              <a:ext cx="86295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群組 20"/>
          <p:cNvGrpSpPr/>
          <p:nvPr/>
        </p:nvGrpSpPr>
        <p:grpSpPr>
          <a:xfrm flipH="1">
            <a:off x="460698" y="960028"/>
            <a:ext cx="101724" cy="124026"/>
            <a:chOff x="126876" y="1278929"/>
            <a:chExt cx="101724" cy="124026"/>
          </a:xfrm>
        </p:grpSpPr>
        <p:cxnSp>
          <p:nvCxnSpPr>
            <p:cNvPr id="106" name="直線接點 105"/>
            <p:cNvCxnSpPr/>
            <p:nvPr/>
          </p:nvCxnSpPr>
          <p:spPr>
            <a:xfrm flipH="1">
              <a:off x="126876" y="1278929"/>
              <a:ext cx="66328" cy="6632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 106"/>
            <p:cNvCxnSpPr/>
            <p:nvPr/>
          </p:nvCxnSpPr>
          <p:spPr>
            <a:xfrm flipH="1" flipV="1">
              <a:off x="126876" y="1336627"/>
              <a:ext cx="66328" cy="6632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 107"/>
            <p:cNvCxnSpPr/>
            <p:nvPr/>
          </p:nvCxnSpPr>
          <p:spPr>
            <a:xfrm flipH="1">
              <a:off x="142305" y="1343025"/>
              <a:ext cx="8629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弧形 108"/>
          <p:cNvSpPr/>
          <p:nvPr/>
        </p:nvSpPr>
        <p:spPr>
          <a:xfrm>
            <a:off x="728092" y="958863"/>
            <a:ext cx="134094" cy="134094"/>
          </a:xfrm>
          <a:prstGeom prst="arc">
            <a:avLst>
              <a:gd name="adj1" fmla="val 290639"/>
              <a:gd name="adj2" fmla="val 20508657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10" name="圓角矩形 109"/>
          <p:cNvSpPr/>
          <p:nvPr/>
        </p:nvSpPr>
        <p:spPr>
          <a:xfrm>
            <a:off x="1012274" y="928768"/>
            <a:ext cx="752016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1" name="五角星形 110"/>
          <p:cNvSpPr/>
          <p:nvPr/>
        </p:nvSpPr>
        <p:spPr>
          <a:xfrm>
            <a:off x="8314541" y="991780"/>
            <a:ext cx="90000" cy="90000"/>
          </a:xfrm>
          <a:prstGeom prst="star5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2" name="橢圓 111"/>
          <p:cNvSpPr/>
          <p:nvPr/>
        </p:nvSpPr>
        <p:spPr>
          <a:xfrm>
            <a:off x="8576956" y="937408"/>
            <a:ext cx="198744" cy="198744"/>
          </a:xfrm>
          <a:prstGeom prst="ellipse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8766826" y="915835"/>
            <a:ext cx="242374" cy="294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"/>
              </a:lnSpc>
            </a:pPr>
            <a:r>
              <a:rPr lang="en-US" altLang="zh-TW" dirty="0">
                <a:solidFill>
                  <a:prstClr val="black"/>
                </a:solidFill>
              </a:rPr>
              <a:t>.</a:t>
            </a:r>
          </a:p>
          <a:p>
            <a:pPr>
              <a:lnSpc>
                <a:spcPts val="400"/>
              </a:lnSpc>
            </a:pPr>
            <a:r>
              <a:rPr lang="en-US" altLang="zh-TW" dirty="0">
                <a:solidFill>
                  <a:prstClr val="black"/>
                </a:solidFill>
              </a:rPr>
              <a:t>.</a:t>
            </a:r>
          </a:p>
          <a:p>
            <a:pPr>
              <a:lnSpc>
                <a:spcPts val="400"/>
              </a:lnSpc>
            </a:pPr>
            <a:r>
              <a:rPr lang="en-US" altLang="zh-TW" dirty="0">
                <a:solidFill>
                  <a:prstClr val="black"/>
                </a:solidFill>
              </a:rPr>
              <a:t>.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1087282" y="901321"/>
            <a:ext cx="26212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solidFill>
                  <a:prstClr val="black"/>
                </a:solidFill>
              </a:rPr>
              <a:t>http://portal2023.sinoltd.local/TEEmployee/</a:t>
            </a:r>
            <a:endParaRPr lang="zh-TW" altLang="en-US" sz="1050" dirty="0">
              <a:solidFill>
                <a:prstClr val="black"/>
              </a:solidFill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386011" y="1320672"/>
            <a:ext cx="1204664" cy="3013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421953" y="1320672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prstClr val="black"/>
                </a:solidFill>
                <a:ea typeface="微軟正黑體" pitchFamily="34" charset="-120"/>
              </a:rPr>
              <a:t>1011</a:t>
            </a:r>
            <a:r>
              <a:rPr lang="zh-TW" altLang="en-US" sz="1400" dirty="0">
                <a:solidFill>
                  <a:prstClr val="black"/>
                </a:solidFill>
                <a:ea typeface="微軟正黑體" pitchFamily="34" charset="-120"/>
              </a:rPr>
              <a:t> 金城武</a:t>
            </a:r>
          </a:p>
        </p:txBody>
      </p:sp>
      <p:sp>
        <p:nvSpPr>
          <p:cNvPr id="117" name="文字方塊 116"/>
          <p:cNvSpPr txBox="1"/>
          <p:nvPr/>
        </p:nvSpPr>
        <p:spPr>
          <a:xfrm>
            <a:off x="8521576" y="92076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b="1" dirty="0">
                <a:solidFill>
                  <a:prstClr val="white"/>
                </a:solidFill>
                <a:ea typeface="微軟正黑體" pitchFamily="34" charset="-120"/>
              </a:rPr>
              <a:t>陳</a:t>
            </a:r>
          </a:p>
        </p:txBody>
      </p:sp>
      <p:grpSp>
        <p:nvGrpSpPr>
          <p:cNvPr id="5" name="群組 121"/>
          <p:cNvGrpSpPr/>
          <p:nvPr/>
        </p:nvGrpSpPr>
        <p:grpSpPr>
          <a:xfrm>
            <a:off x="707674" y="1824728"/>
            <a:ext cx="2432086" cy="1026932"/>
            <a:chOff x="899592" y="1707654"/>
            <a:chExt cx="2348880" cy="1264146"/>
          </a:xfrm>
        </p:grpSpPr>
        <p:sp>
          <p:nvSpPr>
            <p:cNvPr id="123" name="矩形 122"/>
            <p:cNvSpPr/>
            <p:nvPr/>
          </p:nvSpPr>
          <p:spPr>
            <a:xfrm>
              <a:off x="899592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文字方塊 123"/>
            <p:cNvSpPr txBox="1"/>
            <p:nvPr/>
          </p:nvSpPr>
          <p:spPr>
            <a:xfrm>
              <a:off x="1087577" y="2044548"/>
              <a:ext cx="1972909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核心專業盤點</a:t>
              </a:r>
            </a:p>
          </p:txBody>
        </p:sp>
      </p:grpSp>
      <p:grpSp>
        <p:nvGrpSpPr>
          <p:cNvPr id="6" name="群組 125"/>
          <p:cNvGrpSpPr/>
          <p:nvPr/>
        </p:nvGrpSpPr>
        <p:grpSpPr>
          <a:xfrm>
            <a:off x="3294508" y="1824208"/>
            <a:ext cx="2432086" cy="1026932"/>
            <a:chOff x="3467708" y="1707654"/>
            <a:chExt cx="2348880" cy="1264146"/>
          </a:xfrm>
        </p:grpSpPr>
        <p:sp>
          <p:nvSpPr>
            <p:cNvPr id="127" name="矩形 126"/>
            <p:cNvSpPr/>
            <p:nvPr/>
          </p:nvSpPr>
          <p:spPr>
            <a:xfrm>
              <a:off x="3467708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文字方塊 127"/>
            <p:cNvSpPr txBox="1"/>
            <p:nvPr/>
          </p:nvSpPr>
          <p:spPr>
            <a:xfrm>
              <a:off x="3655693" y="2044548"/>
              <a:ext cx="1972909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拓展專業培養</a:t>
              </a:r>
            </a:p>
          </p:txBody>
        </p:sp>
      </p:grpSp>
      <p:grpSp>
        <p:nvGrpSpPr>
          <p:cNvPr id="7" name="群組 128"/>
          <p:cNvGrpSpPr/>
          <p:nvPr/>
        </p:nvGrpSpPr>
        <p:grpSpPr>
          <a:xfrm>
            <a:off x="5881342" y="1824208"/>
            <a:ext cx="2432086" cy="1026932"/>
            <a:chOff x="6035824" y="1707654"/>
            <a:chExt cx="2348880" cy="1264146"/>
          </a:xfrm>
        </p:grpSpPr>
        <p:sp>
          <p:nvSpPr>
            <p:cNvPr id="131" name="矩形 130"/>
            <p:cNvSpPr/>
            <p:nvPr/>
          </p:nvSpPr>
          <p:spPr>
            <a:xfrm>
              <a:off x="6035824" y="1707654"/>
              <a:ext cx="2348880" cy="126414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32" name="文字方塊 131"/>
            <p:cNvSpPr txBox="1"/>
            <p:nvPr/>
          </p:nvSpPr>
          <p:spPr>
            <a:xfrm>
              <a:off x="6077016" y="2044548"/>
              <a:ext cx="2266496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培訓紀錄與規劃</a:t>
              </a:r>
            </a:p>
          </p:txBody>
        </p:sp>
      </p:grpSp>
      <p:grpSp>
        <p:nvGrpSpPr>
          <p:cNvPr id="8" name="群組 132"/>
          <p:cNvGrpSpPr/>
          <p:nvPr/>
        </p:nvGrpSpPr>
        <p:grpSpPr>
          <a:xfrm>
            <a:off x="715197" y="2922602"/>
            <a:ext cx="2432086" cy="1026932"/>
            <a:chOff x="8532440" y="1707654"/>
            <a:chExt cx="2348880" cy="1264146"/>
          </a:xfrm>
        </p:grpSpPr>
        <p:sp>
          <p:nvSpPr>
            <p:cNvPr id="134" name="矩形 133"/>
            <p:cNvSpPr/>
            <p:nvPr/>
          </p:nvSpPr>
          <p:spPr>
            <a:xfrm>
              <a:off x="8532440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文字方塊 135"/>
            <p:cNvSpPr txBox="1"/>
            <p:nvPr/>
          </p:nvSpPr>
          <p:spPr>
            <a:xfrm>
              <a:off x="8573632" y="2093461"/>
              <a:ext cx="2266496" cy="4925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年度行事曆目標</a:t>
              </a:r>
            </a:p>
          </p:txBody>
        </p:sp>
      </p:grpSp>
      <p:grpSp>
        <p:nvGrpSpPr>
          <p:cNvPr id="10" name="群組 61"/>
          <p:cNvGrpSpPr/>
          <p:nvPr/>
        </p:nvGrpSpPr>
        <p:grpSpPr>
          <a:xfrm>
            <a:off x="3294508" y="2927402"/>
            <a:ext cx="2432104" cy="1022132"/>
            <a:chOff x="830796" y="3235077"/>
            <a:chExt cx="2269273" cy="1264146"/>
          </a:xfrm>
        </p:grpSpPr>
        <p:sp>
          <p:nvSpPr>
            <p:cNvPr id="151" name="矩形 150"/>
            <p:cNvSpPr/>
            <p:nvPr/>
          </p:nvSpPr>
          <p:spPr>
            <a:xfrm>
              <a:off x="830796" y="3235077"/>
              <a:ext cx="2269256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文字方塊 152"/>
            <p:cNvSpPr txBox="1"/>
            <p:nvPr/>
          </p:nvSpPr>
          <p:spPr>
            <a:xfrm>
              <a:off x="910404" y="3571971"/>
              <a:ext cx="2189665" cy="5903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升等規劃與條件</a:t>
              </a:r>
            </a:p>
          </p:txBody>
        </p:sp>
      </p:grpSp>
      <p:grpSp>
        <p:nvGrpSpPr>
          <p:cNvPr id="11" name="群組 64"/>
          <p:cNvGrpSpPr/>
          <p:nvPr/>
        </p:nvGrpSpPr>
        <p:grpSpPr>
          <a:xfrm>
            <a:off x="5884921" y="2922602"/>
            <a:ext cx="2432086" cy="1026932"/>
            <a:chOff x="3398911" y="3235077"/>
            <a:chExt cx="2269256" cy="1264146"/>
          </a:xfrm>
        </p:grpSpPr>
        <p:sp>
          <p:nvSpPr>
            <p:cNvPr id="148" name="矩形 147"/>
            <p:cNvSpPr/>
            <p:nvPr/>
          </p:nvSpPr>
          <p:spPr>
            <a:xfrm>
              <a:off x="3398911" y="3235077"/>
              <a:ext cx="2269256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文字方塊 148"/>
            <p:cNvSpPr txBox="1"/>
            <p:nvPr/>
          </p:nvSpPr>
          <p:spPr>
            <a:xfrm>
              <a:off x="3620337" y="3620884"/>
              <a:ext cx="1906030" cy="4925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自評表與考核</a:t>
              </a:r>
            </a:p>
          </p:txBody>
        </p:sp>
      </p:grpSp>
      <p:grpSp>
        <p:nvGrpSpPr>
          <p:cNvPr id="12" name="群組 67"/>
          <p:cNvGrpSpPr/>
          <p:nvPr/>
        </p:nvGrpSpPr>
        <p:grpSpPr>
          <a:xfrm>
            <a:off x="707674" y="4021383"/>
            <a:ext cx="2432104" cy="1026932"/>
            <a:chOff x="5823520" y="3235077"/>
            <a:chExt cx="2269274" cy="1264146"/>
          </a:xfrm>
        </p:grpSpPr>
        <p:sp>
          <p:nvSpPr>
            <p:cNvPr id="142" name="矩形 141"/>
            <p:cNvSpPr/>
            <p:nvPr/>
          </p:nvSpPr>
          <p:spPr>
            <a:xfrm>
              <a:off x="5823520" y="3235077"/>
              <a:ext cx="2269257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文字方塊 146"/>
            <p:cNvSpPr txBox="1"/>
            <p:nvPr/>
          </p:nvSpPr>
          <p:spPr>
            <a:xfrm>
              <a:off x="5903128" y="3620884"/>
              <a:ext cx="2189666" cy="4925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工作紀錄管控表</a:t>
              </a:r>
            </a:p>
          </p:txBody>
        </p:sp>
      </p:grpSp>
      <p:grpSp>
        <p:nvGrpSpPr>
          <p:cNvPr id="13" name="群組 153">
            <a:extLst>
              <a:ext uri="{FF2B5EF4-FFF2-40B4-BE49-F238E27FC236}">
                <a16:creationId xmlns:a16="http://schemas.microsoft.com/office/drawing/2014/main" id="{9410534E-2208-C053-C85E-B98D385549FA}"/>
              </a:ext>
            </a:extLst>
          </p:cNvPr>
          <p:cNvGrpSpPr/>
          <p:nvPr/>
        </p:nvGrpSpPr>
        <p:grpSpPr>
          <a:xfrm>
            <a:off x="3294508" y="4029179"/>
            <a:ext cx="2432086" cy="1022132"/>
            <a:chOff x="8532440" y="1707654"/>
            <a:chExt cx="2348880" cy="1264146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16B4BD98-96C4-50CB-80B1-987D0D9E478D}"/>
                </a:ext>
              </a:extLst>
            </p:cNvPr>
            <p:cNvSpPr/>
            <p:nvPr/>
          </p:nvSpPr>
          <p:spPr>
            <a:xfrm>
              <a:off x="8532440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9" name="文字方塊 158">
              <a:extLst>
                <a:ext uri="{FF2B5EF4-FFF2-40B4-BE49-F238E27FC236}">
                  <a16:creationId xmlns:a16="http://schemas.microsoft.com/office/drawing/2014/main" id="{AF326038-0A55-589B-254C-CBADDB189C51}"/>
                </a:ext>
              </a:extLst>
            </p:cNvPr>
            <p:cNvSpPr txBox="1"/>
            <p:nvPr/>
          </p:nvSpPr>
          <p:spPr>
            <a:xfrm>
              <a:off x="8573635" y="2092304"/>
              <a:ext cx="2266496" cy="4948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人才培育資料庫</a:t>
              </a:r>
            </a:p>
          </p:txBody>
        </p:sp>
      </p:grpSp>
      <p:grpSp>
        <p:nvGrpSpPr>
          <p:cNvPr id="14" name="群組 153">
            <a:extLst>
              <a:ext uri="{FF2B5EF4-FFF2-40B4-BE49-F238E27FC236}">
                <a16:creationId xmlns:a16="http://schemas.microsoft.com/office/drawing/2014/main" id="{31A37D48-CC4F-24DC-8C5C-069EB2400289}"/>
              </a:ext>
            </a:extLst>
          </p:cNvPr>
          <p:cNvGrpSpPr/>
          <p:nvPr/>
        </p:nvGrpSpPr>
        <p:grpSpPr>
          <a:xfrm>
            <a:off x="5881357" y="4032394"/>
            <a:ext cx="2432086" cy="1026000"/>
            <a:chOff x="8532440" y="1707654"/>
            <a:chExt cx="2348880" cy="126414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92160A5-5652-1475-EDE8-B6A7C54B93FD}"/>
                </a:ext>
              </a:extLst>
            </p:cNvPr>
            <p:cNvSpPr/>
            <p:nvPr/>
          </p:nvSpPr>
          <p:spPr>
            <a:xfrm>
              <a:off x="8532440" y="1707654"/>
              <a:ext cx="2348880" cy="126414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287792A4-87B5-93D7-7C84-143CD7489355}"/>
                </a:ext>
              </a:extLst>
            </p:cNvPr>
            <p:cNvSpPr txBox="1"/>
            <p:nvPr/>
          </p:nvSpPr>
          <p:spPr>
            <a:xfrm>
              <a:off x="9014016" y="2092304"/>
              <a:ext cx="1385734" cy="4948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prstClr val="white"/>
                  </a:solidFill>
                  <a:latin typeface="微軟正黑體" pitchFamily="34" charset="-120"/>
                  <a:ea typeface="微軟正黑體" pitchFamily="34" charset="-120"/>
                </a:rPr>
                <a:t>我要抱抱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81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6311</TotalTime>
  <Words>1370</Words>
  <Application>Microsoft Office PowerPoint</Application>
  <PresentationFormat>如螢幕大小 (16:9)</PresentationFormat>
  <Paragraphs>343</Paragraphs>
  <Slides>23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9" baseType="lpstr">
      <vt:lpstr>華康新綜藝體W9</vt:lpstr>
      <vt:lpstr>微軟正黑體</vt:lpstr>
      <vt:lpstr>Arial</vt:lpstr>
      <vt:lpstr>Calibri</vt:lpstr>
      <vt:lpstr>Wingdings 3</vt:lpstr>
      <vt:lpstr>Office 佈景主題</vt:lpstr>
      <vt:lpstr>軌道二部 職涯規劃溝通與紀錄平台 (模組目的說明) </vt:lpstr>
      <vt:lpstr>PowerPoint 簡報</vt:lpstr>
      <vt:lpstr>各模組功能目的與介紹－首頁</vt:lpstr>
      <vt:lpstr>員工平台開發目的</vt:lpstr>
      <vt:lpstr>各模組功能目的與介紹</vt:lpstr>
      <vt:lpstr>核心專業盤點－盤點組及個人專業的熟稔程度</vt:lpstr>
      <vt:lpstr>各模組功能目的與介紹</vt:lpstr>
      <vt:lpstr>拓展專業培養－配合E-learning課程拓展專業</vt:lpstr>
      <vt:lpstr>各模組功能目的與介紹</vt:lpstr>
      <vt:lpstr>培訓紀錄與規劃－依專業發展方向安排培訓</vt:lpstr>
      <vt:lpstr>各模組功能目的與介紹</vt:lpstr>
      <vt:lpstr>年度行事曆目標－掌握計畫進度，預先安排工作</vt:lpstr>
      <vt:lpstr>各模組功能目的與介紹</vt:lpstr>
      <vt:lpstr>升等規劃與條件－清楚達成所需之升等條件</vt:lpstr>
      <vt:lpstr>各模組功能目的與介紹</vt:lpstr>
      <vt:lpstr>自評表與考核－工作表現可更客觀地呈現予主管</vt:lpstr>
      <vt:lpstr>各模組功能目的與介紹</vt:lpstr>
      <vt:lpstr>工作紀錄管控表－具體掌握並反映工作量</vt:lpstr>
      <vt:lpstr>各模組功能目的與介紹</vt:lpstr>
      <vt:lpstr>人才培育資料庫－規劃及檢視職涯發展方向</vt:lpstr>
      <vt:lpstr>各模組功能目的與介紹</vt:lpstr>
      <vt:lpstr>我要抱抱－提出讓部門更進步的建議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軌道責任中心110年下半年業務 與人力資源盤點暨年度研發需求構想  (軌道二部)</dc:title>
  <dc:creator>劉執敏</dc:creator>
  <cp:lastModifiedBy>薛宏毅</cp:lastModifiedBy>
  <cp:revision>638</cp:revision>
  <cp:lastPrinted>2021-07-29T05:45:52Z</cp:lastPrinted>
  <dcterms:created xsi:type="dcterms:W3CDTF">2021-07-27T00:58:26Z</dcterms:created>
  <dcterms:modified xsi:type="dcterms:W3CDTF">2024-02-06T02:05:46Z</dcterms:modified>
</cp:coreProperties>
</file>